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effectLst/>
              </a:rPr>
              <a:t>専門型裁量労働制対象業務別事業場割合 </a:t>
            </a:r>
            <a:r>
              <a:rPr lang="en-US" altLang="ja-JP" sz="1800" b="0" i="0" baseline="0" dirty="0">
                <a:effectLst/>
              </a:rPr>
              <a:t>※</a:t>
            </a:r>
            <a:r>
              <a:rPr lang="ja-JP" altLang="ja-JP" sz="1800" b="0" i="0" baseline="0" dirty="0">
                <a:effectLst/>
              </a:rPr>
              <a:t>複数回答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'3'!$B$8:$B$27</c:f>
              <c:strCache>
                <c:ptCount val="20"/>
                <c:pt idx="0">
                  <c:v>新商品・新技術の研究開発又は人文科学・自然科学に関する研究業務</c:v>
                </c:pt>
                <c:pt idx="1">
                  <c:v>情報処理システムの分析・設計の業務</c:v>
                </c:pt>
                <c:pt idx="2">
                  <c:v>新聞・出版の事業における記事又は放送番組の制作のための取材・編集の業務</c:v>
                </c:pt>
                <c:pt idx="3">
                  <c:v>デザイナーの業務</c:v>
                </c:pt>
                <c:pt idx="4">
                  <c:v>放送番組・映画等の制作の事業におけるプロデューサー・ディレクターの業務</c:v>
                </c:pt>
                <c:pt idx="5">
                  <c:v>コピーライターの業務</c:v>
                </c:pt>
                <c:pt idx="6">
                  <c:v>システムコンサルタントの業務</c:v>
                </c:pt>
                <c:pt idx="7">
                  <c:v>インテリアコーディネーターの業務</c:v>
                </c:pt>
                <c:pt idx="8">
                  <c:v>ゲーム用ソフトウェアの創作の業務</c:v>
                </c:pt>
                <c:pt idx="9">
                  <c:v>証券アナリストの業務</c:v>
                </c:pt>
                <c:pt idx="10">
                  <c:v>金融派生商品等の開発の業務</c:v>
                </c:pt>
                <c:pt idx="11">
                  <c:v>大学における教授研究の業務（主として研究に従事するもの）</c:v>
                </c:pt>
                <c:pt idx="12">
                  <c:v>公認会計士の業務</c:v>
                </c:pt>
                <c:pt idx="13">
                  <c:v>弁護士の業務</c:v>
                </c:pt>
                <c:pt idx="14">
                  <c:v>建築士の業務</c:v>
                </c:pt>
                <c:pt idx="15">
                  <c:v>不動産鑑定士の業務</c:v>
                </c:pt>
                <c:pt idx="16">
                  <c:v>弁理士の業務</c:v>
                </c:pt>
                <c:pt idx="17">
                  <c:v>税理士の業務</c:v>
                </c:pt>
                <c:pt idx="18">
                  <c:v>中小企業診断士の業務</c:v>
                </c:pt>
                <c:pt idx="19">
                  <c:v>専門型の内訳不明</c:v>
                </c:pt>
              </c:strCache>
            </c:strRef>
          </c:cat>
          <c:val>
            <c:numRef>
              <c:f>'3'!$C$8:$C$27</c:f>
              <c:numCache>
                <c:formatCode>0.0_ </c:formatCode>
                <c:ptCount val="20"/>
                <c:pt idx="0">
                  <c:v>20.7</c:v>
                </c:pt>
                <c:pt idx="1">
                  <c:v>29</c:v>
                </c:pt>
                <c:pt idx="2">
                  <c:v>8.4</c:v>
                </c:pt>
                <c:pt idx="3">
                  <c:v>17</c:v>
                </c:pt>
                <c:pt idx="4">
                  <c:v>11.2</c:v>
                </c:pt>
                <c:pt idx="5">
                  <c:v>3.8</c:v>
                </c:pt>
                <c:pt idx="6">
                  <c:v>6.5</c:v>
                </c:pt>
                <c:pt idx="7">
                  <c:v>0.9</c:v>
                </c:pt>
                <c:pt idx="8">
                  <c:v>3</c:v>
                </c:pt>
                <c:pt idx="9">
                  <c:v>0.5</c:v>
                </c:pt>
                <c:pt idx="10">
                  <c:v>0.1</c:v>
                </c:pt>
                <c:pt idx="11">
                  <c:v>4.3</c:v>
                </c:pt>
                <c:pt idx="12">
                  <c:v>0.2</c:v>
                </c:pt>
                <c:pt idx="13">
                  <c:v>1.4</c:v>
                </c:pt>
                <c:pt idx="14">
                  <c:v>2.9</c:v>
                </c:pt>
                <c:pt idx="15">
                  <c:v>0.2</c:v>
                </c:pt>
                <c:pt idx="16">
                  <c:v>0.4</c:v>
                </c:pt>
                <c:pt idx="17">
                  <c:v>1</c:v>
                </c:pt>
                <c:pt idx="18">
                  <c:v>0.2</c:v>
                </c:pt>
                <c:pt idx="1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F-4A37-96E2-D4CB72F1F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89648512"/>
        <c:axId val="589650152"/>
      </c:barChart>
      <c:catAx>
        <c:axId val="589648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650152"/>
        <c:crosses val="autoZero"/>
        <c:auto val="1"/>
        <c:lblAlgn val="ctr"/>
        <c:lblOffset val="100"/>
        <c:noMultiLvlLbl val="0"/>
      </c:catAx>
      <c:valAx>
        <c:axId val="589650152"/>
        <c:scaling>
          <c:orientation val="minMax"/>
          <c:max val="3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6485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0.47984</cdr:x>
      <cdr:y>0.11619</cdr:y>
    </cdr:from>
    <cdr:to>
      <cdr:x>0.51334</cdr:x>
      <cdr:y>0.17671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6DFAB188-B166-3D02-B15A-4EB07980015E}"/>
            </a:ext>
          </a:extLst>
        </cdr:cNvPr>
        <cdr:cNvSpPr txBox="1"/>
      </cdr:nvSpPr>
      <cdr:spPr>
        <a:xfrm xmlns:a="http://schemas.openxmlformats.org/drawingml/2006/main">
          <a:off x="4175125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0.64404</cdr:x>
      <cdr:y>0.11619</cdr:y>
    </cdr:from>
    <cdr:to>
      <cdr:x>0.67754</cdr:x>
      <cdr:y>0.17671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B22571FB-04CB-400C-DA78-D0A604B6972E}"/>
            </a:ext>
          </a:extLst>
        </cdr:cNvPr>
        <cdr:cNvSpPr txBox="1"/>
      </cdr:nvSpPr>
      <cdr:spPr>
        <a:xfrm xmlns:a="http://schemas.openxmlformats.org/drawingml/2006/main">
          <a:off x="5603875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0.80825</cdr:x>
      <cdr:y>0.11619</cdr:y>
    </cdr:from>
    <cdr:to>
      <cdr:x>0.84174</cdr:x>
      <cdr:y>0.17671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303A09A5-AD0C-B806-D7B0-C2C232833FF9}"/>
            </a:ext>
          </a:extLst>
        </cdr:cNvPr>
        <cdr:cNvSpPr txBox="1"/>
      </cdr:nvSpPr>
      <cdr:spPr>
        <a:xfrm xmlns:a="http://schemas.openxmlformats.org/drawingml/2006/main">
          <a:off x="7032625" y="508000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0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7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934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49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4109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4444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3800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7990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555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3535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6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5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64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01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2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08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D7AD-CDBB-46ED-A45A-C9957518D8B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6EF63-62AA-4CF2-A6CA-E34D940664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7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3C51494-66D1-9FBF-50C7-E55A95ACC79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003300"/>
          <a:ext cx="8935562" cy="532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5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2022-09-14T08:49:44Z</dcterms:created>
  <dcterms:modified xsi:type="dcterms:W3CDTF">2022-09-14T08:49:45Z</dcterms:modified>
</cp:coreProperties>
</file>