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solidFill>
                  <a:schemeClr val="bg1">
                    <a:lumMod val="50000"/>
                  </a:schemeClr>
                </a:solidFill>
                <a:effectLst/>
              </a:rPr>
              <a:t>専門型裁量労働制対象業務別適用労働者割合</a:t>
            </a:r>
            <a:endParaRPr lang="ja-JP" altLang="ja-JP" dirty="0">
              <a:solidFill>
                <a:schemeClr val="bg1">
                  <a:lumMod val="5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'1'!$B$8:$B$27</c:f>
              <c:strCache>
                <c:ptCount val="20"/>
                <c:pt idx="0">
                  <c:v>新商品・新技術の研究開発又は人文科学・自然科学に関する研究業務</c:v>
                </c:pt>
                <c:pt idx="1">
                  <c:v>情報処理システムの分析・設計の業務</c:v>
                </c:pt>
                <c:pt idx="2">
                  <c:v>新聞・出版の事業における記事又は放送番組の制作のための取材・編集の業務</c:v>
                </c:pt>
                <c:pt idx="3">
                  <c:v>デザイナーの業務</c:v>
                </c:pt>
                <c:pt idx="4">
                  <c:v>放送番組・映画等の制作の事業におけるプロデューサー・ディレクターの業務</c:v>
                </c:pt>
                <c:pt idx="5">
                  <c:v>コピーライターの業務</c:v>
                </c:pt>
                <c:pt idx="6">
                  <c:v>システムコンサルタントの業務</c:v>
                </c:pt>
                <c:pt idx="7">
                  <c:v>インテリアコーディネーターの業務</c:v>
                </c:pt>
                <c:pt idx="8">
                  <c:v>ゲーム用ソフトウェアの創作の業務</c:v>
                </c:pt>
                <c:pt idx="9">
                  <c:v>証券アナリストの業務</c:v>
                </c:pt>
                <c:pt idx="10">
                  <c:v>金融派生商品等の開発の業務</c:v>
                </c:pt>
                <c:pt idx="11">
                  <c:v>大学における教授研究の業務（主として研究に従事するもの）</c:v>
                </c:pt>
                <c:pt idx="12">
                  <c:v>公認会計士の業務</c:v>
                </c:pt>
                <c:pt idx="13">
                  <c:v>弁護士の業務</c:v>
                </c:pt>
                <c:pt idx="14">
                  <c:v>建築士の業務</c:v>
                </c:pt>
                <c:pt idx="15">
                  <c:v>不動産鑑定士の業務</c:v>
                </c:pt>
                <c:pt idx="16">
                  <c:v>弁理士の業務</c:v>
                </c:pt>
                <c:pt idx="17">
                  <c:v>税理士の業務</c:v>
                </c:pt>
                <c:pt idx="18">
                  <c:v>中小企業診断士の業務</c:v>
                </c:pt>
                <c:pt idx="19">
                  <c:v>専門型の詳細不明</c:v>
                </c:pt>
              </c:strCache>
            </c:strRef>
          </c:cat>
          <c:val>
            <c:numRef>
              <c:f>'1'!$C$8:$C$27</c:f>
              <c:numCache>
                <c:formatCode>0.0_ </c:formatCode>
                <c:ptCount val="20"/>
                <c:pt idx="0">
                  <c:v>20.399999999999999</c:v>
                </c:pt>
                <c:pt idx="1">
                  <c:v>24.8</c:v>
                </c:pt>
                <c:pt idx="2">
                  <c:v>4</c:v>
                </c:pt>
                <c:pt idx="3">
                  <c:v>4</c:v>
                </c:pt>
                <c:pt idx="4">
                  <c:v>6.2</c:v>
                </c:pt>
                <c:pt idx="5">
                  <c:v>0.6</c:v>
                </c:pt>
                <c:pt idx="6">
                  <c:v>3.3</c:v>
                </c:pt>
                <c:pt idx="7">
                  <c:v>0.1</c:v>
                </c:pt>
                <c:pt idx="8">
                  <c:v>3.6</c:v>
                </c:pt>
                <c:pt idx="9">
                  <c:v>0.1</c:v>
                </c:pt>
                <c:pt idx="10">
                  <c:v>0</c:v>
                </c:pt>
                <c:pt idx="11">
                  <c:v>15.1</c:v>
                </c:pt>
                <c:pt idx="12">
                  <c:v>0</c:v>
                </c:pt>
                <c:pt idx="13">
                  <c:v>0.1</c:v>
                </c:pt>
                <c:pt idx="14">
                  <c:v>0.9</c:v>
                </c:pt>
                <c:pt idx="15">
                  <c:v>0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8-406D-9FE8-AFFBEA3FE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1214344"/>
        <c:axId val="561216968"/>
      </c:barChart>
      <c:catAx>
        <c:axId val="5612143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1216968"/>
        <c:crosses val="autoZero"/>
        <c:auto val="1"/>
        <c:lblAlgn val="ctr"/>
        <c:lblOffset val="100"/>
        <c:noMultiLvlLbl val="0"/>
      </c:catAx>
      <c:valAx>
        <c:axId val="5612169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12143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0.47598</cdr:x>
      <cdr:y>0.10074</cdr:y>
    </cdr:from>
    <cdr:to>
      <cdr:x>0.50846</cdr:x>
      <cdr:y>0.1542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2B9F6E8E-8FEA-3D67-859E-1AEF6C956C91}"/>
            </a:ext>
          </a:extLst>
        </cdr:cNvPr>
        <cdr:cNvSpPr txBox="1"/>
      </cdr:nvSpPr>
      <cdr:spPr>
        <a:xfrm xmlns:a="http://schemas.openxmlformats.org/drawingml/2006/main">
          <a:off x="4184650" y="498475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0.64175</cdr:x>
      <cdr:y>0.09881</cdr:y>
    </cdr:from>
    <cdr:to>
      <cdr:x>0.67423</cdr:x>
      <cdr:y>0.15228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2A4F4B7E-DBDF-6B6A-B5C2-6A5A812EF8CC}"/>
            </a:ext>
          </a:extLst>
        </cdr:cNvPr>
        <cdr:cNvSpPr txBox="1"/>
      </cdr:nvSpPr>
      <cdr:spPr>
        <a:xfrm xmlns:a="http://schemas.openxmlformats.org/drawingml/2006/main">
          <a:off x="5641975" y="488950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0.80751</cdr:x>
      <cdr:y>0.10074</cdr:y>
    </cdr:from>
    <cdr:to>
      <cdr:x>0.83999</cdr:x>
      <cdr:y>0.1542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8168105-46EF-C7BA-518E-2ACD9F5AB1D9}"/>
            </a:ext>
          </a:extLst>
        </cdr:cNvPr>
        <cdr:cNvSpPr txBox="1"/>
      </cdr:nvSpPr>
      <cdr:spPr>
        <a:xfrm xmlns:a="http://schemas.openxmlformats.org/drawingml/2006/main">
          <a:off x="7099300" y="498475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04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6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67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4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07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20501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5016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2540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225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252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23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93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47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80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28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82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22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6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22A2A-7BCC-4458-B7DF-C90859F88B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5FE0-1B84-4628-939B-11FFEB810B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15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4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2B8224C-9E87-A74F-4E0F-BAC43773043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3986" y="1001553"/>
          <a:ext cx="8836027" cy="5335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2022-09-14T08:49:42Z</dcterms:created>
  <dcterms:modified xsi:type="dcterms:W3CDTF">2022-09-14T08:49:42Z</dcterms:modified>
</cp:coreProperties>
</file>