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気候変動適応に関して政府に期待する取組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'18'!$B$9:$B$21</c:f>
              <c:strCache>
                <c:ptCount val="13"/>
                <c:pt idx="0">
                  <c:v>洪水、高潮・高波などへの防災対策</c:v>
                </c:pt>
                <c:pt idx="1">
                  <c:v>農作物の品質や収穫量、漁獲量への対策</c:v>
                </c:pt>
                <c:pt idx="2">
                  <c:v>気候変動影響や気候変動適応の取組についての情報提供</c:v>
                </c:pt>
                <c:pt idx="3">
                  <c:v>渇水対策や水資源の保全対策</c:v>
                </c:pt>
                <c:pt idx="4">
                  <c:v>水質の改善や保全対策</c:v>
                </c:pt>
                <c:pt idx="5">
                  <c:v>野生生物や植物の保全対策</c:v>
                </c:pt>
                <c:pt idx="6">
                  <c:v>屋上や壁面の緑化などのヒートアイランド対策</c:v>
                </c:pt>
                <c:pt idx="7">
                  <c:v>デング熱などの蚊を媒介とする感染症対策</c:v>
                </c:pt>
                <c:pt idx="8">
                  <c:v>熱中症対策</c:v>
                </c:pt>
                <c:pt idx="9">
                  <c:v>気候変動影響や気候変動適応についてのセミナーやシンポジウムの開催による普及啓発</c:v>
                </c:pt>
                <c:pt idx="10">
                  <c:v>その他</c:v>
                </c:pt>
                <c:pt idx="11">
                  <c:v>特にない</c:v>
                </c:pt>
                <c:pt idx="12">
                  <c:v>無回答</c:v>
                </c:pt>
              </c:strCache>
            </c:strRef>
          </c:cat>
          <c:val>
            <c:numRef>
              <c:f>'18'!$C$9:$C$21</c:f>
              <c:numCache>
                <c:formatCode>0.0_);[Red]\(0.0\)</c:formatCode>
                <c:ptCount val="13"/>
                <c:pt idx="0">
                  <c:v>68.3</c:v>
                </c:pt>
                <c:pt idx="1">
                  <c:v>64.099999999999994</c:v>
                </c:pt>
                <c:pt idx="2">
                  <c:v>52.9</c:v>
                </c:pt>
                <c:pt idx="3">
                  <c:v>49.3</c:v>
                </c:pt>
                <c:pt idx="4">
                  <c:v>41.1</c:v>
                </c:pt>
                <c:pt idx="5">
                  <c:v>39.9</c:v>
                </c:pt>
                <c:pt idx="6">
                  <c:v>33.1</c:v>
                </c:pt>
                <c:pt idx="7">
                  <c:v>32.700000000000003</c:v>
                </c:pt>
                <c:pt idx="8">
                  <c:v>32.200000000000003</c:v>
                </c:pt>
                <c:pt idx="9">
                  <c:v>15.1</c:v>
                </c:pt>
                <c:pt idx="10">
                  <c:v>2</c:v>
                </c:pt>
                <c:pt idx="11">
                  <c:v>2.5</c:v>
                </c:pt>
                <c:pt idx="1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53-451E-849A-B8D47CA457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72918032"/>
        <c:axId val="630847368"/>
      </c:barChart>
      <c:catAx>
        <c:axId val="5729180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0847368"/>
        <c:crosses val="autoZero"/>
        <c:auto val="1"/>
        <c:lblAlgn val="ctr"/>
        <c:lblOffset val="100"/>
        <c:noMultiLvlLbl val="0"/>
      </c:catAx>
      <c:valAx>
        <c:axId val="63084736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2918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0.74359</cdr:x>
      <cdr:y>0.86715</cdr:y>
    </cdr:from>
    <cdr:to>
      <cdr:x>0.88338</cdr:x>
      <cdr:y>0.91429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F5AE7F-85B5-1734-C88F-0FFC193C26F3}"/>
            </a:ext>
          </a:extLst>
        </cdr:cNvPr>
        <cdr:cNvSpPr txBox="1"/>
      </cdr:nvSpPr>
      <cdr:spPr>
        <a:xfrm xmlns:a="http://schemas.openxmlformats.org/drawingml/2006/main">
          <a:off x="11838213" y="7020665"/>
          <a:ext cx="2225435" cy="3816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n=1,767</a:t>
          </a:r>
          <a:r>
            <a:rPr lang="ja-JP" altLang="en-US" sz="1100"/>
            <a:t>人、</a:t>
          </a:r>
          <a:r>
            <a:rPr lang="en-US" altLang="ja-JP" sz="1100"/>
            <a:t>M.T.=434.8%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0.97668</cdr:x>
      <cdr:y>0.013</cdr:y>
    </cdr:from>
    <cdr:to>
      <cdr:x>1</cdr:x>
      <cdr:y>0.04873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0541681-48F9-07F4-104C-542A1915DDE2}"/>
            </a:ext>
          </a:extLst>
        </cdr:cNvPr>
        <cdr:cNvSpPr txBox="1"/>
      </cdr:nvSpPr>
      <cdr:spPr>
        <a:xfrm xmlns:a="http://schemas.openxmlformats.org/drawingml/2006/main">
          <a:off x="15549072" y="105229"/>
          <a:ext cx="371284" cy="289288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EE07-F884-4EF1-93BE-A4D20AF9CE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9FC8-59A7-44C1-887C-042161CE8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95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EE07-F884-4EF1-93BE-A4D20AF9CE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9FC8-59A7-44C1-887C-042161CE8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9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EE07-F884-4EF1-93BE-A4D20AF9CE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9FC8-59A7-44C1-887C-042161CE8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44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671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22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39392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9689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84913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86876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6353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EE07-F884-4EF1-93BE-A4D20AF9CE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9FC8-59A7-44C1-887C-042161CE8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61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EE07-F884-4EF1-93BE-A4D20AF9CE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9FC8-59A7-44C1-887C-042161CE8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69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EE07-F884-4EF1-93BE-A4D20AF9CE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9FC8-59A7-44C1-887C-042161CE8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23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EE07-F884-4EF1-93BE-A4D20AF9CE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9FC8-59A7-44C1-887C-042161CE8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40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EE07-F884-4EF1-93BE-A4D20AF9CE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9FC8-59A7-44C1-887C-042161CE8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97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EE07-F884-4EF1-93BE-A4D20AF9CE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9FC8-59A7-44C1-887C-042161CE8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16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EE07-F884-4EF1-93BE-A4D20AF9CE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9FC8-59A7-44C1-887C-042161CE8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49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EE07-F884-4EF1-93BE-A4D20AF9CE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9FC8-59A7-44C1-887C-042161CE8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13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CEE07-F884-4EF1-93BE-A4D20AF9CE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C9FC8-59A7-44C1-887C-042161CE8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91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22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E0DFBC3-2C74-3406-DA42-74A84DA4657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9699" y="990600"/>
          <a:ext cx="8763001" cy="549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589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2022-09-14T08:48:13Z</dcterms:created>
  <dcterms:modified xsi:type="dcterms:W3CDTF">2022-09-14T08:48:14Z</dcterms:modified>
</cp:coreProperties>
</file>