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気候変動適応を実践する課題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'17'!$B$9:$B$17</c:f>
              <c:strCache>
                <c:ptCount val="9"/>
                <c:pt idx="0">
                  <c:v>どのような基準で選択し、どのように取り組めば よいか情報が不足していること</c:v>
                </c:pt>
                <c:pt idx="1">
                  <c:v>気候変動適応としてどれだけ効果があるのかわからないこと</c:v>
                </c:pt>
                <c:pt idx="2">
                  <c:v>経済的なコストが掛かること</c:v>
                </c:pt>
                <c:pt idx="3">
                  <c:v>日常生活の中で常に意識して行動するのが難しいこと</c:v>
                </c:pt>
                <c:pt idx="4">
                  <c:v>手間が掛かること</c:v>
                </c:pt>
                <c:pt idx="5">
                  <c:v>気候変動適応のための取組を行う必要性を感じないこと</c:v>
                </c:pt>
                <c:pt idx="6">
                  <c:v>その他</c:v>
                </c:pt>
                <c:pt idx="7">
                  <c:v>特にない</c:v>
                </c:pt>
                <c:pt idx="8">
                  <c:v>無 回 答</c:v>
                </c:pt>
              </c:strCache>
            </c:strRef>
          </c:cat>
          <c:val>
            <c:numRef>
              <c:f>'17'!$C$9:$C$17</c:f>
              <c:numCache>
                <c:formatCode>General</c:formatCode>
                <c:ptCount val="9"/>
                <c:pt idx="0">
                  <c:v>63.3</c:v>
                </c:pt>
                <c:pt idx="1">
                  <c:v>44.6</c:v>
                </c:pt>
                <c:pt idx="2">
                  <c:v>37.4</c:v>
                </c:pt>
                <c:pt idx="3">
                  <c:v>32.9</c:v>
                </c:pt>
                <c:pt idx="4">
                  <c:v>26.3</c:v>
                </c:pt>
                <c:pt idx="5">
                  <c:v>3.6</c:v>
                </c:pt>
                <c:pt idx="6">
                  <c:v>1.8</c:v>
                </c:pt>
                <c:pt idx="7">
                  <c:v>2.5</c:v>
                </c:pt>
                <c:pt idx="8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43-4867-AAB2-D6BF3B24AB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23287048"/>
        <c:axId val="623286408"/>
      </c:barChart>
      <c:catAx>
        <c:axId val="6232870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3286408"/>
        <c:crosses val="autoZero"/>
        <c:auto val="1"/>
        <c:lblAlgn val="ctr"/>
        <c:lblOffset val="100"/>
        <c:noMultiLvlLbl val="0"/>
      </c:catAx>
      <c:valAx>
        <c:axId val="62328640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3287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0.74359</cdr:x>
      <cdr:y>0.82857</cdr:y>
    </cdr:from>
    <cdr:to>
      <cdr:x>0.88338</cdr:x>
      <cdr:y>0.87571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7BFEB9D-AAF3-9A7F-DB70-7C468F1BC64D}"/>
            </a:ext>
          </a:extLst>
        </cdr:cNvPr>
        <cdr:cNvSpPr txBox="1"/>
      </cdr:nvSpPr>
      <cdr:spPr>
        <a:xfrm xmlns:a="http://schemas.openxmlformats.org/drawingml/2006/main">
          <a:off x="11838213" y="6708323"/>
          <a:ext cx="2225435" cy="3816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/>
            <a:t>総　数（</a:t>
          </a:r>
          <a:r>
            <a:rPr lang="en-US" altLang="ja-JP" sz="1100"/>
            <a:t>n=1,767</a:t>
          </a:r>
          <a:r>
            <a:rPr lang="ja-JP" altLang="en-US" sz="1100"/>
            <a:t>人、</a:t>
          </a:r>
          <a:r>
            <a:rPr lang="en-US" altLang="ja-JP" sz="1100"/>
            <a:t>M.T.=214.8%</a:t>
          </a:r>
          <a:r>
            <a:rPr lang="ja-JP" altLang="en-US" sz="1100"/>
            <a:t>）</a:t>
          </a:r>
        </a:p>
      </cdr:txBody>
    </cdr:sp>
  </cdr:relSizeAnchor>
  <cdr:relSizeAnchor xmlns:cdr="http://schemas.openxmlformats.org/drawingml/2006/chartDrawing">
    <cdr:from>
      <cdr:x>0.97521</cdr:x>
      <cdr:y>0.01637</cdr:y>
    </cdr:from>
    <cdr:to>
      <cdr:x>0.99854</cdr:x>
      <cdr:y>0.0521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C07441CE-C64C-DDBE-4FF1-4A393FDDF618}"/>
            </a:ext>
          </a:extLst>
        </cdr:cNvPr>
        <cdr:cNvSpPr txBox="1"/>
      </cdr:nvSpPr>
      <cdr:spPr>
        <a:xfrm xmlns:a="http://schemas.openxmlformats.org/drawingml/2006/main">
          <a:off x="15525749" y="132535"/>
          <a:ext cx="371284" cy="289288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BE9C-BD8C-448E-8CAD-60AEE129D69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BFFDF-078B-4CC3-A962-9E7C88679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031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BE9C-BD8C-448E-8CAD-60AEE129D69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BFFDF-078B-4CC3-A962-9E7C88679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154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BE9C-BD8C-448E-8CAD-60AEE129D69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BFFDF-078B-4CC3-A962-9E7C88679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4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85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0341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6647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760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503707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96785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91416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BE9C-BD8C-448E-8CAD-60AEE129D69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BFFDF-078B-4CC3-A962-9E7C88679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745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BE9C-BD8C-448E-8CAD-60AEE129D69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BFFDF-078B-4CC3-A962-9E7C88679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907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BE9C-BD8C-448E-8CAD-60AEE129D69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BFFDF-078B-4CC3-A962-9E7C88679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0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BE9C-BD8C-448E-8CAD-60AEE129D69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BFFDF-078B-4CC3-A962-9E7C88679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2469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BE9C-BD8C-448E-8CAD-60AEE129D69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BFFDF-078B-4CC3-A962-9E7C88679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495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BE9C-BD8C-448E-8CAD-60AEE129D69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BFFDF-078B-4CC3-A962-9E7C88679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406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BE9C-BD8C-448E-8CAD-60AEE129D69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BFFDF-078B-4CC3-A962-9E7C88679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198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1BE9C-BD8C-448E-8CAD-60AEE129D69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BFFDF-078B-4CC3-A962-9E7C88679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131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1BE9C-BD8C-448E-8CAD-60AEE129D69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BFFDF-078B-4CC3-A962-9E7C88679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3213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652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410EBE3-5AB6-4DE6-4873-5A0EE1BF3D4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2400" y="1028700"/>
          <a:ext cx="88138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882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2022-09-14T08:48:12Z</dcterms:created>
  <dcterms:modified xsi:type="dcterms:W3CDTF">2022-09-14T08:48:12Z</dcterms:modified>
</cp:coreProperties>
</file>