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今後、実践したいと思う気候変動適応への取組</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'16'!$B$9:$B$19</c:f>
              <c:strCache>
                <c:ptCount val="11"/>
                <c:pt idx="0">
                  <c:v>気候変動影響や気候変動適応についての情報の入手</c:v>
                </c:pt>
                <c:pt idx="1">
                  <c:v>雨水利用や節水などの水資源の保全</c:v>
                </c:pt>
                <c:pt idx="2">
                  <c:v>ハザードマップなどを活用した水災害リスク及び避難経路などの事前確認</c:v>
                </c:pt>
                <c:pt idx="3">
                  <c:v>蚊の育つ水たまりを作らないなどの、熱などの蚊を媒介とする感染症の予防</c:v>
                </c:pt>
                <c:pt idx="4">
                  <c:v>農家や漁業者の支援</c:v>
                </c:pt>
                <c:pt idx="5">
                  <c:v>身近な動植物への気候変動影響の観察・情報共有</c:v>
                </c:pt>
                <c:pt idx="6">
                  <c:v>サンゴや高山の動植物などの保全活動</c:v>
                </c:pt>
                <c:pt idx="7">
                  <c:v>塩分・水分補給や空調の適切な使用による熱中症対策</c:v>
                </c:pt>
                <c:pt idx="8">
                  <c:v>その他</c:v>
                </c:pt>
                <c:pt idx="9">
                  <c:v>取り組みたいと思わない</c:v>
                </c:pt>
                <c:pt idx="10">
                  <c:v>無回答</c:v>
                </c:pt>
              </c:strCache>
            </c:strRef>
          </c:cat>
          <c:val>
            <c:numRef>
              <c:f>'16'!$C$9:$C$19</c:f>
              <c:numCache>
                <c:formatCode>0.0_);[Red]\(0.0\)</c:formatCode>
                <c:ptCount val="11"/>
                <c:pt idx="0">
                  <c:v>35.1</c:v>
                </c:pt>
                <c:pt idx="1">
                  <c:v>25.9</c:v>
                </c:pt>
                <c:pt idx="2">
                  <c:v>24.1</c:v>
                </c:pt>
                <c:pt idx="3">
                  <c:v>22</c:v>
                </c:pt>
                <c:pt idx="4">
                  <c:v>19.100000000000001</c:v>
                </c:pt>
                <c:pt idx="5">
                  <c:v>18.399999999999999</c:v>
                </c:pt>
                <c:pt idx="6">
                  <c:v>9.4</c:v>
                </c:pt>
                <c:pt idx="7">
                  <c:v>8.6999999999999993</c:v>
                </c:pt>
                <c:pt idx="8">
                  <c:v>1.1000000000000001</c:v>
                </c:pt>
                <c:pt idx="9">
                  <c:v>3.8</c:v>
                </c:pt>
                <c:pt idx="10">
                  <c:v>9.3000000000000007</c:v>
                </c:pt>
              </c:numCache>
            </c:numRef>
          </c:val>
          <c:extLst>
            <c:ext xmlns:c16="http://schemas.microsoft.com/office/drawing/2014/chart" uri="{C3380CC4-5D6E-409C-BE32-E72D297353CC}">
              <c16:uniqueId val="{00000000-993E-4130-AA01-5870B79D3404}"/>
            </c:ext>
          </c:extLst>
        </c:ser>
        <c:dLbls>
          <c:showLegendKey val="0"/>
          <c:showVal val="0"/>
          <c:showCatName val="0"/>
          <c:showSerName val="0"/>
          <c:showPercent val="0"/>
          <c:showBubbleSize val="0"/>
        </c:dLbls>
        <c:gapWidth val="182"/>
        <c:axId val="623291848"/>
        <c:axId val="623297928"/>
      </c:barChart>
      <c:catAx>
        <c:axId val="62329184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623297928"/>
        <c:crosses val="autoZero"/>
        <c:auto val="1"/>
        <c:lblAlgn val="ctr"/>
        <c:lblOffset val="100"/>
        <c:noMultiLvlLbl val="0"/>
      </c:catAx>
      <c:valAx>
        <c:axId val="623297928"/>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62329184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0.81748</cdr:x>
      <cdr:y>0.8369</cdr:y>
    </cdr:from>
    <cdr:to>
      <cdr:x>0.95726</cdr:x>
      <cdr:y>0.88403</cdr:y>
    </cdr:to>
    <cdr:sp macro="" textlink="">
      <cdr:nvSpPr>
        <cdr:cNvPr id="2" name="テキスト ボックス 1">
          <a:extLst xmlns:a="http://schemas.openxmlformats.org/drawingml/2006/main">
            <a:ext uri="{FF2B5EF4-FFF2-40B4-BE49-F238E27FC236}">
              <a16:creationId xmlns:a16="http://schemas.microsoft.com/office/drawing/2014/main" id="{DF4573B7-B9FA-B71C-A08C-21C84DF6F452}"/>
            </a:ext>
          </a:extLst>
        </cdr:cNvPr>
        <cdr:cNvSpPr txBox="1"/>
      </cdr:nvSpPr>
      <cdr:spPr>
        <a:xfrm xmlns:a="http://schemas.openxmlformats.org/drawingml/2006/main">
          <a:off x="13014564" y="6775736"/>
          <a:ext cx="2225435" cy="38162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総　数（</a:t>
          </a:r>
          <a:r>
            <a:rPr lang="en-US" altLang="ja-JP" sz="1100"/>
            <a:t>n=1,767</a:t>
          </a:r>
          <a:r>
            <a:rPr lang="ja-JP" altLang="en-US" sz="1100"/>
            <a:t>人、</a:t>
          </a:r>
          <a:r>
            <a:rPr lang="en-US" altLang="ja-JP" sz="1100"/>
            <a:t>M.T.=176.9%</a:t>
          </a:r>
          <a:r>
            <a:rPr lang="ja-JP" altLang="en-US" sz="1100"/>
            <a:t>）</a:t>
          </a:r>
        </a:p>
      </cdr:txBody>
    </cdr:sp>
  </cdr:relSizeAnchor>
  <cdr:relSizeAnchor xmlns:cdr="http://schemas.openxmlformats.org/drawingml/2006/chartDrawing">
    <cdr:from>
      <cdr:x>0.9735</cdr:x>
      <cdr:y>0.01805</cdr:y>
    </cdr:from>
    <cdr:to>
      <cdr:x>0.99683</cdr:x>
      <cdr:y>0.05378</cdr:y>
    </cdr:to>
    <cdr:sp macro="" textlink="">
      <cdr:nvSpPr>
        <cdr:cNvPr id="3" name="テキスト ボックス 1">
          <a:extLst xmlns:a="http://schemas.openxmlformats.org/drawingml/2006/main">
            <a:ext uri="{FF2B5EF4-FFF2-40B4-BE49-F238E27FC236}">
              <a16:creationId xmlns:a16="http://schemas.microsoft.com/office/drawing/2014/main" id="{494CD3EE-7A70-D531-EA16-7A4384DC79C4}"/>
            </a:ext>
          </a:extLst>
        </cdr:cNvPr>
        <cdr:cNvSpPr txBox="1"/>
      </cdr:nvSpPr>
      <cdr:spPr>
        <a:xfrm xmlns:a="http://schemas.openxmlformats.org/drawingml/2006/main">
          <a:off x="15498535" y="146143"/>
          <a:ext cx="371284" cy="28928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a:t>
          </a:r>
          <a:endParaRPr kumimoji="1"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64923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64640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2098132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334023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4430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9754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68495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752277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9200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05946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298998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366992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25071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316856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424419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389167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238318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B99F2C-E6C8-44C2-8A2F-2C36D3CFD20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249750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CB99F2C-E6C8-44C2-8A2F-2C36D3CFD20D}"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04D696-3717-4B3A-9E5D-B6C543ABD853}" type="slidenum">
              <a:rPr kumimoji="1" lang="ja-JP" altLang="en-US" smtClean="0"/>
              <a:t>‹#›</a:t>
            </a:fld>
            <a:endParaRPr kumimoji="1" lang="ja-JP" altLang="en-US"/>
          </a:p>
        </p:txBody>
      </p:sp>
    </p:spTree>
    <p:extLst>
      <p:ext uri="{BB962C8B-B14F-4D97-AF65-F5344CB8AC3E}">
        <p14:creationId xmlns:p14="http://schemas.microsoft.com/office/powerpoint/2010/main" val="2439016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3196713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99D26EDE-2536-7EC8-5A78-A1126A8636CE}"/>
              </a:ext>
            </a:extLst>
          </p:cNvPr>
          <p:cNvGraphicFramePr>
            <a:graphicFrameLocks/>
          </p:cNvGraphicFramePr>
          <p:nvPr>
            <p:extLst/>
          </p:nvPr>
        </p:nvGraphicFramePr>
        <p:xfrm>
          <a:off x="101600" y="990600"/>
          <a:ext cx="8890000" cy="553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8581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25</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2022-09-14T08:48:11Z</dcterms:created>
  <dcterms:modified xsi:type="dcterms:W3CDTF">2022-09-14T08:48:11Z</dcterms:modified>
</cp:coreProperties>
</file>