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実践している気候変動適応への取組</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'15'!$B$9:$B$19</c:f>
              <c:strCache>
                <c:ptCount val="11"/>
                <c:pt idx="0">
                  <c:v>塩分・水分補給や空調の適切な使用による熱中症対策</c:v>
                </c:pt>
                <c:pt idx="1">
                  <c:v>ハザードマップなどを活用した水災害リスク及び避難経路などの事前確認</c:v>
                </c:pt>
                <c:pt idx="2">
                  <c:v>蚊の育つ水たまりを作らないなどの、デング熱などの蚊を媒介とする感染症の予防</c:v>
                </c:pt>
                <c:pt idx="3">
                  <c:v>雨水利用や節水などの水資源の保全</c:v>
                </c:pt>
                <c:pt idx="4">
                  <c:v>気候変動影響や気候変動適応についての情報の入手</c:v>
                </c:pt>
                <c:pt idx="5">
                  <c:v>身近な動植物への気候変動影響の観察・情報共有</c:v>
                </c:pt>
                <c:pt idx="6">
                  <c:v>農家や漁業者の支援</c:v>
                </c:pt>
                <c:pt idx="7">
                  <c:v>サンゴや高山の動植物などの保全活動</c:v>
                </c:pt>
                <c:pt idx="8">
                  <c:v>その他</c:v>
                </c:pt>
                <c:pt idx="9">
                  <c:v>特にない</c:v>
                </c:pt>
                <c:pt idx="10">
                  <c:v>無回答</c:v>
                </c:pt>
              </c:strCache>
            </c:strRef>
          </c:cat>
          <c:val>
            <c:numRef>
              <c:f>'15'!$C$9:$C$19</c:f>
              <c:numCache>
                <c:formatCode>0.0_);[Red]\(0.0\)</c:formatCode>
                <c:ptCount val="11"/>
                <c:pt idx="0">
                  <c:v>68.7</c:v>
                </c:pt>
                <c:pt idx="1">
                  <c:v>43.2</c:v>
                </c:pt>
                <c:pt idx="2">
                  <c:v>26.1</c:v>
                </c:pt>
                <c:pt idx="3">
                  <c:v>17.899999999999999</c:v>
                </c:pt>
                <c:pt idx="4">
                  <c:v>14.4</c:v>
                </c:pt>
                <c:pt idx="5">
                  <c:v>7.6</c:v>
                </c:pt>
                <c:pt idx="6">
                  <c:v>5.7</c:v>
                </c:pt>
                <c:pt idx="7">
                  <c:v>1.2</c:v>
                </c:pt>
                <c:pt idx="8">
                  <c:v>0.6</c:v>
                </c:pt>
                <c:pt idx="9">
                  <c:v>15</c:v>
                </c:pt>
                <c:pt idx="10">
                  <c:v>2.7</c:v>
                </c:pt>
              </c:numCache>
            </c:numRef>
          </c:val>
          <c:extLst>
            <c:ext xmlns:c16="http://schemas.microsoft.com/office/drawing/2014/chart" uri="{C3380CC4-5D6E-409C-BE32-E72D297353CC}">
              <c16:uniqueId val="{00000000-AD3D-4F46-8013-5BE927528766}"/>
            </c:ext>
          </c:extLst>
        </c:ser>
        <c:dLbls>
          <c:showLegendKey val="0"/>
          <c:showVal val="0"/>
          <c:showCatName val="0"/>
          <c:showSerName val="0"/>
          <c:showPercent val="0"/>
          <c:showBubbleSize val="0"/>
        </c:dLbls>
        <c:gapWidth val="182"/>
        <c:axId val="630750408"/>
        <c:axId val="630753608"/>
      </c:barChart>
      <c:catAx>
        <c:axId val="63075040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30753608"/>
        <c:crosses val="autoZero"/>
        <c:auto val="1"/>
        <c:lblAlgn val="ctr"/>
        <c:lblOffset val="100"/>
        <c:noMultiLvlLbl val="0"/>
      </c:catAx>
      <c:valAx>
        <c:axId val="630753608"/>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in"/>
        <c:minorTickMark val="none"/>
        <c:tickLblPos val="nextTo"/>
        <c:spPr>
          <a:noFill/>
          <a:ln>
            <a:solidFill>
              <a:schemeClr val="tx1">
                <a:alpha val="97000"/>
              </a:schemeClr>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30750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0.75167</cdr:x>
      <cdr:y>0.83697</cdr:y>
    </cdr:from>
    <cdr:to>
      <cdr:x>0.89145</cdr:x>
      <cdr:y>0.88411</cdr:y>
    </cdr:to>
    <cdr:sp macro="" textlink="">
      <cdr:nvSpPr>
        <cdr:cNvPr id="2" name="テキスト ボックス 1">
          <a:extLst xmlns:a="http://schemas.openxmlformats.org/drawingml/2006/main">
            <a:ext uri="{FF2B5EF4-FFF2-40B4-BE49-F238E27FC236}">
              <a16:creationId xmlns:a16="http://schemas.microsoft.com/office/drawing/2014/main" id="{8859CFDE-A1DC-9983-398C-C4A6A2A5FA46}"/>
            </a:ext>
          </a:extLst>
        </cdr:cNvPr>
        <cdr:cNvSpPr txBox="1"/>
      </cdr:nvSpPr>
      <cdr:spPr>
        <a:xfrm xmlns:a="http://schemas.openxmlformats.org/drawingml/2006/main">
          <a:off x="11966815" y="6776357"/>
          <a:ext cx="2225435" cy="3816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総　数（</a:t>
          </a:r>
          <a:r>
            <a:rPr lang="en-US" altLang="ja-JP" sz="1100"/>
            <a:t>n=1,767</a:t>
          </a:r>
          <a:r>
            <a:rPr lang="ja-JP" altLang="en-US" sz="1100"/>
            <a:t>人、</a:t>
          </a:r>
          <a:r>
            <a:rPr lang="en-US" altLang="ja-JP" sz="1100"/>
            <a:t>M.T.=203.1%</a:t>
          </a:r>
          <a:r>
            <a:rPr lang="ja-JP" altLang="en-US" sz="1100"/>
            <a:t>）</a:t>
          </a:r>
        </a:p>
      </cdr:txBody>
    </cdr:sp>
  </cdr:relSizeAnchor>
  <cdr:relSizeAnchor xmlns:cdr="http://schemas.openxmlformats.org/drawingml/2006/chartDrawing">
    <cdr:from>
      <cdr:x>0.97413</cdr:x>
      <cdr:y>0.01468</cdr:y>
    </cdr:from>
    <cdr:to>
      <cdr:x>0.99745</cdr:x>
      <cdr:y>0.05041</cdr:y>
    </cdr:to>
    <cdr:sp macro="" textlink="">
      <cdr:nvSpPr>
        <cdr:cNvPr id="3" name="テキスト ボックス 1">
          <a:extLst xmlns:a="http://schemas.openxmlformats.org/drawingml/2006/main">
            <a:ext uri="{FF2B5EF4-FFF2-40B4-BE49-F238E27FC236}">
              <a16:creationId xmlns:a16="http://schemas.microsoft.com/office/drawing/2014/main" id="{06FCC39D-E6CA-D99C-6EED-4A76FED91C11}"/>
            </a:ext>
          </a:extLst>
        </cdr:cNvPr>
        <cdr:cNvSpPr txBox="1"/>
      </cdr:nvSpPr>
      <cdr:spPr>
        <a:xfrm xmlns:a="http://schemas.openxmlformats.org/drawingml/2006/main">
          <a:off x="15508514" y="118836"/>
          <a:ext cx="371284" cy="2892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203951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311930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118067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578974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26475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7967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5711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3746252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8218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2585481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2860628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1579804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341428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172839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345506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247915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3362973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305585-55A0-4182-A0AF-90354EADBC90}"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1403450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9305585-55A0-4182-A0AF-90354EADBC90}"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2218D0-BA40-4E69-87BF-7DA3EA6DE491}" type="slidenum">
              <a:rPr kumimoji="1" lang="ja-JP" altLang="en-US" smtClean="0"/>
              <a:t>‹#›</a:t>
            </a:fld>
            <a:endParaRPr kumimoji="1" lang="ja-JP" altLang="en-US"/>
          </a:p>
        </p:txBody>
      </p:sp>
    </p:spTree>
    <p:extLst>
      <p:ext uri="{BB962C8B-B14F-4D97-AF65-F5344CB8AC3E}">
        <p14:creationId xmlns:p14="http://schemas.microsoft.com/office/powerpoint/2010/main" val="298432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837789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26BDFADF-58A9-CEB2-658A-C256B6C43888}"/>
              </a:ext>
            </a:extLst>
          </p:cNvPr>
          <p:cNvGraphicFramePr>
            <a:graphicFrameLocks/>
          </p:cNvGraphicFramePr>
          <p:nvPr>
            <p:extLst/>
          </p:nvPr>
        </p:nvGraphicFramePr>
        <p:xfrm>
          <a:off x="101601" y="939800"/>
          <a:ext cx="8902700" cy="5524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478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22</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2022-09-14T08:48:10Z</dcterms:created>
  <dcterms:modified xsi:type="dcterms:W3CDTF">2022-09-14T08:48:10Z</dcterms:modified>
</cp:coreProperties>
</file>