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気候変動適応の発信方法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'14'!$B$9:$B$20</c:f>
              <c:strCache>
                <c:ptCount val="12"/>
                <c:pt idx="0">
                  <c:v>テレビ・ラジオ</c:v>
                </c:pt>
                <c:pt idx="1">
                  <c:v>新聞・雑誌・本</c:v>
                </c:pt>
                <c:pt idx="2">
                  <c:v>学校などの教育機関</c:v>
                </c:pt>
                <c:pt idx="3">
                  <c:v>TwitterやFacebookなどのＳＮＳ</c:v>
                </c:pt>
                <c:pt idx="4">
                  <c:v>地方公共団体や民間企業などのポスター・パンフレット</c:v>
                </c:pt>
                <c:pt idx="5">
                  <c:v>環境省のポスター・パンフレット</c:v>
                </c:pt>
                <c:pt idx="6">
                  <c:v>環境省のホームページ</c:v>
                </c:pt>
                <c:pt idx="7">
                  <c:v>地方公共団体・民間企業のホームページ</c:v>
                </c:pt>
                <c:pt idx="8">
                  <c:v>家族・知人  ・友人</c:v>
                </c:pt>
                <c:pt idx="9">
                  <c:v>シンポジウムなどのイベント</c:v>
                </c:pt>
                <c:pt idx="10">
                  <c:v>その他</c:v>
                </c:pt>
                <c:pt idx="11">
                  <c:v>無回答</c:v>
                </c:pt>
              </c:strCache>
            </c:strRef>
          </c:cat>
          <c:val>
            <c:numRef>
              <c:f>'14'!$C$9:$C$20</c:f>
              <c:numCache>
                <c:formatCode>General</c:formatCode>
                <c:ptCount val="12"/>
                <c:pt idx="0">
                  <c:v>90.6</c:v>
                </c:pt>
                <c:pt idx="1">
                  <c:v>65.599999999999994</c:v>
                </c:pt>
                <c:pt idx="2">
                  <c:v>37.4</c:v>
                </c:pt>
                <c:pt idx="3">
                  <c:v>24.3</c:v>
                </c:pt>
                <c:pt idx="4">
                  <c:v>18.7</c:v>
                </c:pt>
                <c:pt idx="5">
                  <c:v>15.6</c:v>
                </c:pt>
                <c:pt idx="6">
                  <c:v>10.9</c:v>
                </c:pt>
                <c:pt idx="7">
                  <c:v>10.4</c:v>
                </c:pt>
                <c:pt idx="8">
                  <c:v>8.1</c:v>
                </c:pt>
                <c:pt idx="9">
                  <c:v>6.3</c:v>
                </c:pt>
                <c:pt idx="10">
                  <c:v>2.4</c:v>
                </c:pt>
                <c:pt idx="11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53-405B-AFA2-479D7A5560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3241608"/>
        <c:axId val="623240328"/>
      </c:barChart>
      <c:catAx>
        <c:axId val="6232416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3240328"/>
        <c:crosses val="autoZero"/>
        <c:auto val="1"/>
        <c:lblAlgn val="ctr"/>
        <c:lblOffset val="100"/>
        <c:noMultiLvlLbl val="0"/>
      </c:catAx>
      <c:valAx>
        <c:axId val="62324032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3241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0.7453</cdr:x>
      <cdr:y>0.86715</cdr:y>
    </cdr:from>
    <cdr:to>
      <cdr:x>0.88508</cdr:x>
      <cdr:y>0.91429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A6D2DCE-8C22-5735-896C-B369E6D603D0}"/>
            </a:ext>
          </a:extLst>
        </cdr:cNvPr>
        <cdr:cNvSpPr txBox="1"/>
      </cdr:nvSpPr>
      <cdr:spPr>
        <a:xfrm xmlns:a="http://schemas.openxmlformats.org/drawingml/2006/main">
          <a:off x="11865428" y="7020666"/>
          <a:ext cx="2225435" cy="3816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n=1,767</a:t>
          </a:r>
          <a:r>
            <a:rPr lang="ja-JP" altLang="en-US" sz="1100"/>
            <a:t>人、</a:t>
          </a:r>
          <a:r>
            <a:rPr lang="en-US" altLang="ja-JP" sz="1100"/>
            <a:t>M.T.=292.6%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0.97668</cdr:x>
      <cdr:y>0.01972</cdr:y>
    </cdr:from>
    <cdr:to>
      <cdr:x>1</cdr:x>
      <cdr:y>0.05545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A7E2DAB4-F1E0-BB9D-08D1-5265446B9C82}"/>
            </a:ext>
          </a:extLst>
        </cdr:cNvPr>
        <cdr:cNvSpPr txBox="1"/>
      </cdr:nvSpPr>
      <cdr:spPr>
        <a:xfrm xmlns:a="http://schemas.openxmlformats.org/drawingml/2006/main">
          <a:off x="15549072" y="159657"/>
          <a:ext cx="371284" cy="289288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3C8A-23A7-4B2B-B577-CC5D75E0B83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CB21-9620-4458-B55F-F22AB0C86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09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3C8A-23A7-4B2B-B577-CC5D75E0B83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CB21-9620-4458-B55F-F22AB0C86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2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3C8A-23A7-4B2B-B577-CC5D75E0B83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CB21-9620-4458-B55F-F22AB0C86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82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92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9465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93437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14530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24483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6811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8558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3C8A-23A7-4B2B-B577-CC5D75E0B83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CB21-9620-4458-B55F-F22AB0C86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87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3C8A-23A7-4B2B-B577-CC5D75E0B83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CB21-9620-4458-B55F-F22AB0C86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04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3C8A-23A7-4B2B-B577-CC5D75E0B83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CB21-9620-4458-B55F-F22AB0C86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77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3C8A-23A7-4B2B-B577-CC5D75E0B83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CB21-9620-4458-B55F-F22AB0C86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867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3C8A-23A7-4B2B-B577-CC5D75E0B83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CB21-9620-4458-B55F-F22AB0C86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92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3C8A-23A7-4B2B-B577-CC5D75E0B83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CB21-9620-4458-B55F-F22AB0C86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39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3C8A-23A7-4B2B-B577-CC5D75E0B83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CB21-9620-4458-B55F-F22AB0C86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22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3C8A-23A7-4B2B-B577-CC5D75E0B83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CB21-9620-4458-B55F-F22AB0C86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05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3C8A-23A7-4B2B-B577-CC5D75E0B83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ACB21-9620-4458-B55F-F22AB0C86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035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42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9030382-A25C-2380-6B2A-72ADAEEA4D9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952500"/>
          <a:ext cx="8902700" cy="55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815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2022-09-14T08:48:08Z</dcterms:created>
  <dcterms:modified xsi:type="dcterms:W3CDTF">2022-09-14T08:48:08Z</dcterms:modified>
</cp:coreProperties>
</file>