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気候変動適応について知りたい情報</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'13'!$B$9:$B$16</c:f>
              <c:strCache>
                <c:ptCount val="8"/>
                <c:pt idx="0">
                  <c:v>対処が必要な気候変動の影響</c:v>
                </c:pt>
                <c:pt idx="1">
                  <c:v>気象災害への防災対策、熱中症対策などの政府における気候変動適応の取組</c:v>
                </c:pt>
                <c:pt idx="2">
                  <c:v>熱中症対策などの個人でできる取組</c:v>
                </c:pt>
                <c:pt idx="3">
                  <c:v>気象災害への防災対策、熱中症対策などの地方公共団体における気候変動適応の取組</c:v>
                </c:pt>
                <c:pt idx="4">
                  <c:v>気候変動適応を促進する製品やサービスを提供する企業の取組事例</c:v>
                </c:pt>
                <c:pt idx="5">
                  <c:v>気象災害への防災対策、熱中症対策などの企業における気候変動影響を低減させる取組事例</c:v>
                </c:pt>
                <c:pt idx="6">
                  <c:v>その他</c:v>
                </c:pt>
                <c:pt idx="7">
                  <c:v>無回答</c:v>
                </c:pt>
              </c:strCache>
            </c:strRef>
          </c:cat>
          <c:val>
            <c:numRef>
              <c:f>'13'!$C$9:$C$16</c:f>
              <c:numCache>
                <c:formatCode>0.0_);[Red]\(0.0\)</c:formatCode>
                <c:ptCount val="8"/>
                <c:pt idx="0">
                  <c:v>61.6</c:v>
                </c:pt>
                <c:pt idx="1">
                  <c:v>51.3</c:v>
                </c:pt>
                <c:pt idx="2">
                  <c:v>47</c:v>
                </c:pt>
                <c:pt idx="3">
                  <c:v>44.9</c:v>
                </c:pt>
                <c:pt idx="4">
                  <c:v>28.6</c:v>
                </c:pt>
                <c:pt idx="5">
                  <c:v>26</c:v>
                </c:pt>
                <c:pt idx="6">
                  <c:v>1.2</c:v>
                </c:pt>
                <c:pt idx="7">
                  <c:v>2.2999999999999998</c:v>
                </c:pt>
              </c:numCache>
            </c:numRef>
          </c:val>
          <c:extLst>
            <c:ext xmlns:c16="http://schemas.microsoft.com/office/drawing/2014/chart" uri="{C3380CC4-5D6E-409C-BE32-E72D297353CC}">
              <c16:uniqueId val="{00000000-F890-439C-941F-B680FDFA882D}"/>
            </c:ext>
          </c:extLst>
        </c:ser>
        <c:dLbls>
          <c:showLegendKey val="0"/>
          <c:showVal val="0"/>
          <c:showCatName val="0"/>
          <c:showSerName val="0"/>
          <c:showPercent val="0"/>
          <c:showBubbleSize val="0"/>
        </c:dLbls>
        <c:gapWidth val="182"/>
        <c:axId val="406730448"/>
        <c:axId val="406731408"/>
      </c:barChart>
      <c:catAx>
        <c:axId val="40673044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406731408"/>
        <c:crosses val="autoZero"/>
        <c:auto val="1"/>
        <c:lblAlgn val="ctr"/>
        <c:lblOffset val="100"/>
        <c:noMultiLvlLbl val="0"/>
      </c:catAx>
      <c:valAx>
        <c:axId val="406731408"/>
        <c:scaling>
          <c:orientation val="minMax"/>
        </c:scaling>
        <c:delete val="0"/>
        <c:axPos val="t"/>
        <c:majorGridlines>
          <c:spPr>
            <a:ln w="9525" cap="flat" cmpd="sng" algn="ctr">
              <a:solidFill>
                <a:schemeClr val="tx1">
                  <a:lumMod val="15000"/>
                  <a:lumOff val="85000"/>
                </a:schemeClr>
              </a:solidFill>
              <a:round/>
            </a:ln>
            <a:effectLst/>
          </c:spPr>
        </c:majorGridlines>
        <c:numFmt formatCode="#,##0_);[Red]\(#,##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4067304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0.74483</cdr:x>
      <cdr:y>0.81001</cdr:y>
    </cdr:from>
    <cdr:to>
      <cdr:x>0.88462</cdr:x>
      <cdr:y>0.85714</cdr:y>
    </cdr:to>
    <cdr:sp macro="" textlink="">
      <cdr:nvSpPr>
        <cdr:cNvPr id="2" name="テキスト ボックス 1">
          <a:extLst xmlns:a="http://schemas.openxmlformats.org/drawingml/2006/main">
            <a:ext uri="{FF2B5EF4-FFF2-40B4-BE49-F238E27FC236}">
              <a16:creationId xmlns:a16="http://schemas.microsoft.com/office/drawing/2014/main" id="{E403F949-2E41-37C0-B156-A00F1EBE911E}"/>
            </a:ext>
          </a:extLst>
        </cdr:cNvPr>
        <cdr:cNvSpPr txBox="1"/>
      </cdr:nvSpPr>
      <cdr:spPr>
        <a:xfrm xmlns:a="http://schemas.openxmlformats.org/drawingml/2006/main">
          <a:off x="11857957" y="6558023"/>
          <a:ext cx="2225435" cy="38162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a:t>総　数（</a:t>
          </a:r>
          <a:r>
            <a:rPr lang="en-US" altLang="ja-JP" sz="1100"/>
            <a:t>n=1,767</a:t>
          </a:r>
          <a:r>
            <a:rPr lang="ja-JP" altLang="en-US" sz="1100"/>
            <a:t>人、</a:t>
          </a:r>
          <a:r>
            <a:rPr lang="en-US" altLang="ja-JP" sz="1100"/>
            <a:t>M.T.=262.9%</a:t>
          </a:r>
          <a:r>
            <a:rPr lang="ja-JP" altLang="en-US" sz="1100"/>
            <a:t>）</a:t>
          </a:r>
        </a:p>
      </cdr:txBody>
    </cdr:sp>
  </cdr:relSizeAnchor>
  <cdr:relSizeAnchor xmlns:cdr="http://schemas.openxmlformats.org/drawingml/2006/chartDrawing">
    <cdr:from>
      <cdr:x>0.97349</cdr:x>
      <cdr:y>0.02141</cdr:y>
    </cdr:from>
    <cdr:to>
      <cdr:x>0.99681</cdr:x>
      <cdr:y>0.05714</cdr:y>
    </cdr:to>
    <cdr:sp macro="" textlink="">
      <cdr:nvSpPr>
        <cdr:cNvPr id="3" name="テキスト ボックス 2">
          <a:extLst xmlns:a="http://schemas.openxmlformats.org/drawingml/2006/main">
            <a:ext uri="{FF2B5EF4-FFF2-40B4-BE49-F238E27FC236}">
              <a16:creationId xmlns:a16="http://schemas.microsoft.com/office/drawing/2014/main" id="{A7E2DAB4-F1E0-BB9D-08D1-5265446B9C82}"/>
            </a:ext>
          </a:extLst>
        </cdr:cNvPr>
        <cdr:cNvSpPr txBox="1"/>
      </cdr:nvSpPr>
      <cdr:spPr>
        <a:xfrm xmlns:a="http://schemas.openxmlformats.org/drawingml/2006/main">
          <a:off x="15498272" y="173357"/>
          <a:ext cx="371284" cy="28928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a:t>
          </a:r>
          <a:endParaRPr kumimoji="1"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1587915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1052512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674004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2292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437027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54313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68025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836528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5202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74184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3045432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1804056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941191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330113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10156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4172051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203625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67C3C1D-934F-4037-BFFB-FCE786B8F7CD}"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1832003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67C3C1D-934F-4037-BFFB-FCE786B8F7CD}"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617187-C6C0-4137-8663-8892F1CA3F53}" type="slidenum">
              <a:rPr kumimoji="1" lang="ja-JP" altLang="en-US" smtClean="0"/>
              <a:t>‹#›</a:t>
            </a:fld>
            <a:endParaRPr kumimoji="1" lang="ja-JP" altLang="en-US"/>
          </a:p>
        </p:txBody>
      </p:sp>
    </p:spTree>
    <p:extLst>
      <p:ext uri="{BB962C8B-B14F-4D97-AF65-F5344CB8AC3E}">
        <p14:creationId xmlns:p14="http://schemas.microsoft.com/office/powerpoint/2010/main" val="2971970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5331780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FEFAC33F-8426-4F50-B126-8188BC3DC30F}"/>
              </a:ext>
            </a:extLst>
          </p:cNvPr>
          <p:cNvGraphicFramePr>
            <a:graphicFrameLocks/>
          </p:cNvGraphicFramePr>
          <p:nvPr>
            <p:extLst/>
          </p:nvPr>
        </p:nvGraphicFramePr>
        <p:xfrm>
          <a:off x="114300" y="1041400"/>
          <a:ext cx="89027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2042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20</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2022-09-14T08:48:07Z</dcterms:created>
  <dcterms:modified xsi:type="dcterms:W3CDTF">2022-09-14T08:48:07Z</dcterms:modified>
</cp:coreProperties>
</file>