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気候変動適応の認知度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68-4C2D-A326-B4583A76601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_ ">
                  <c:v>11.9</c:v>
                </c:pt>
                <c:pt idx="2" formatCode="0.0_ ">
                  <c:v>14.7</c:v>
                </c:pt>
                <c:pt idx="3" formatCode="0.0_ ">
                  <c:v>9.4</c:v>
                </c:pt>
                <c:pt idx="5" formatCode="0.0_ ">
                  <c:v>10.199999999999999</c:v>
                </c:pt>
                <c:pt idx="6" formatCode="0.0_ ">
                  <c:v>9.6</c:v>
                </c:pt>
                <c:pt idx="7" formatCode="0.0_ ">
                  <c:v>6.5</c:v>
                </c:pt>
                <c:pt idx="8" formatCode="0.0_ ">
                  <c:v>10.1</c:v>
                </c:pt>
                <c:pt idx="9" formatCode="0.0_ ">
                  <c:v>14.9</c:v>
                </c:pt>
                <c:pt idx="10" formatCode="0.0_ 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68-4C2D-A326-B4583A766018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言葉は知っていたが、取組は知らなかった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768-4C2D-A326-B4583A76601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_ ">
                  <c:v>29.9</c:v>
                </c:pt>
                <c:pt idx="2" formatCode="0.0_ ">
                  <c:v>31.1</c:v>
                </c:pt>
                <c:pt idx="3" formatCode="0.0_ ">
                  <c:v>28.9</c:v>
                </c:pt>
                <c:pt idx="5" formatCode="0.0_ ">
                  <c:v>24.6</c:v>
                </c:pt>
                <c:pt idx="6" formatCode="0.0_ ">
                  <c:v>17.600000000000001</c:v>
                </c:pt>
                <c:pt idx="7" formatCode="0.0_ ">
                  <c:v>23.9</c:v>
                </c:pt>
                <c:pt idx="8" formatCode="0.0_ ">
                  <c:v>25.9</c:v>
                </c:pt>
                <c:pt idx="9" formatCode="0.0_ ">
                  <c:v>30.5</c:v>
                </c:pt>
                <c:pt idx="10" formatCode="0.0_ 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68-4C2D-A326-B4583A766018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言葉は知らなかったが、取組は知っていた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768-4C2D-A326-B4583A76601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_ ">
                  <c:v>7.7</c:v>
                </c:pt>
                <c:pt idx="2" formatCode="0.0_ ">
                  <c:v>8.4</c:v>
                </c:pt>
                <c:pt idx="3" formatCode="0.0_ ">
                  <c:v>7</c:v>
                </c:pt>
                <c:pt idx="5" formatCode="0.0_ ">
                  <c:v>4.3</c:v>
                </c:pt>
                <c:pt idx="6" formatCode="0.0_ ">
                  <c:v>5.9</c:v>
                </c:pt>
                <c:pt idx="7" formatCode="0.0_ ">
                  <c:v>7.8</c:v>
                </c:pt>
                <c:pt idx="8" formatCode="0.0_ ">
                  <c:v>11.2</c:v>
                </c:pt>
                <c:pt idx="9" formatCode="0.0_ ">
                  <c:v>10.199999999999999</c:v>
                </c:pt>
                <c:pt idx="10" formatCode="0.0_ 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68-4C2D-A326-B4583A766018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768-4C2D-A326-B4583A76601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'12'!$F$9:$F$19</c:f>
              <c:numCache>
                <c:formatCode>General</c:formatCode>
                <c:ptCount val="11"/>
                <c:pt idx="0" formatCode="0.0_ ">
                  <c:v>47.7</c:v>
                </c:pt>
                <c:pt idx="2" formatCode="0.0_ ">
                  <c:v>43.1</c:v>
                </c:pt>
                <c:pt idx="3" formatCode="0.0_ ">
                  <c:v>52</c:v>
                </c:pt>
                <c:pt idx="5" formatCode="0.0_ ">
                  <c:v>59.9</c:v>
                </c:pt>
                <c:pt idx="6" formatCode="0.0_ ">
                  <c:v>66</c:v>
                </c:pt>
                <c:pt idx="7" formatCode="0.0_ ">
                  <c:v>61.4</c:v>
                </c:pt>
                <c:pt idx="8" formatCode="0.0_ ">
                  <c:v>51.1</c:v>
                </c:pt>
                <c:pt idx="9" formatCode="0.0_ ">
                  <c:v>40.6</c:v>
                </c:pt>
                <c:pt idx="10" formatCode="0.0_ 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68-4C2D-A326-B4583A766018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768-4C2D-A326-B4583A766018}"/>
              </c:ext>
            </c:extLst>
          </c:dPt>
          <c:dLbls>
            <c:dLbl>
              <c:idx val="0"/>
              <c:layout>
                <c:manualLayout>
                  <c:x val="2.25163223189781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768-4C2D-A326-B4583A766018}"/>
                </c:ext>
              </c:extLst>
            </c:dLbl>
            <c:dLbl>
              <c:idx val="2"/>
              <c:layout>
                <c:manualLayout>
                  <c:x val="2.14928531226609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768-4C2D-A326-B4583A766018}"/>
                </c:ext>
              </c:extLst>
            </c:dLbl>
            <c:dLbl>
              <c:idx val="3"/>
              <c:layout>
                <c:manualLayout>
                  <c:x val="2.1492853122660929E-2"/>
                  <c:y val="-1.5781071711108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68-4C2D-A326-B4583A766018}"/>
                </c:ext>
              </c:extLst>
            </c:dLbl>
            <c:dLbl>
              <c:idx val="5"/>
              <c:layout>
                <c:manualLayout>
                  <c:x val="1.432856874844062E-2"/>
                  <c:y val="-1.5782314413030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768-4C2D-A326-B4583A766018}"/>
                </c:ext>
              </c:extLst>
            </c:dLbl>
            <c:dLbl>
              <c:idx val="6"/>
              <c:layout>
                <c:manualLayout>
                  <c:x val="1.22816303558062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768-4C2D-A326-B4583A766018}"/>
                </c:ext>
              </c:extLst>
            </c:dLbl>
            <c:dLbl>
              <c:idx val="7"/>
              <c:layout>
                <c:manualLayout>
                  <c:x val="1.12581611594890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768-4C2D-A326-B4583A766018}"/>
                </c:ext>
              </c:extLst>
            </c:dLbl>
            <c:dLbl>
              <c:idx val="8"/>
              <c:layout>
                <c:manualLayout>
                  <c:x val="1.7398976337392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768-4C2D-A326-B4583A766018}"/>
                </c:ext>
              </c:extLst>
            </c:dLbl>
            <c:dLbl>
              <c:idx val="9"/>
              <c:layout>
                <c:manualLayout>
                  <c:x val="2.6610199104246866E-2"/>
                  <c:y val="-1.57823144130308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768-4C2D-A326-B4583A766018}"/>
                </c:ext>
              </c:extLst>
            </c:dLbl>
            <c:dLbl>
              <c:idx val="10"/>
              <c:layout>
                <c:manualLayout>
                  <c:x val="3.275101428214984E-2"/>
                  <c:y val="-1.5782314413029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768-4C2D-A326-B4583A766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 数 ( 1,767 人)</c:v>
                </c:pt>
                <c:pt idx="1">
                  <c:v>［　性　］</c:v>
                </c:pt>
                <c:pt idx="2">
                  <c:v>男 性 ( 853 人）</c:v>
                </c:pt>
                <c:pt idx="3">
                  <c:v>女 性 ( 914 人）</c:v>
                </c:pt>
                <c:pt idx="4">
                  <c:v>［　年齢　］</c:v>
                </c:pt>
                <c:pt idx="5">
                  <c:v>18 ～ 29 歳 ( 187 人)</c:v>
                </c:pt>
                <c:pt idx="6">
                  <c:v>30 ～ 39 歳 ( 188 人)</c:v>
                </c:pt>
                <c:pt idx="7">
                  <c:v>40 ～ 49 歳 ( 293 人)</c:v>
                </c:pt>
                <c:pt idx="8">
                  <c:v>50 ～ 59 歳 ( 278 人)</c:v>
                </c:pt>
                <c:pt idx="9">
                  <c:v>60 ～ 69 歳 ( 315 人)</c:v>
                </c:pt>
                <c:pt idx="10">
                  <c:v>70 歳 以 上 ( 506 人)</c:v>
                </c:pt>
              </c:strCache>
            </c:strRef>
          </c:cat>
          <c:val>
            <c:numRef>
              <c:f>'12'!$G$9:$G$19</c:f>
              <c:numCache>
                <c:formatCode>General</c:formatCode>
                <c:ptCount val="11"/>
                <c:pt idx="0" formatCode="0.0_ ">
                  <c:v>2.7</c:v>
                </c:pt>
                <c:pt idx="2" formatCode="0.0_ ">
                  <c:v>2.7</c:v>
                </c:pt>
                <c:pt idx="3" formatCode="0.0_ ">
                  <c:v>2.7</c:v>
                </c:pt>
                <c:pt idx="5" formatCode="0.0_ ">
                  <c:v>1.1000000000000001</c:v>
                </c:pt>
                <c:pt idx="6" formatCode="0.0_ ">
                  <c:v>1.1000000000000001</c:v>
                </c:pt>
                <c:pt idx="7" formatCode="0.0_ ">
                  <c:v>0.3</c:v>
                </c:pt>
                <c:pt idx="8" formatCode="0.0_ ">
                  <c:v>1.8</c:v>
                </c:pt>
                <c:pt idx="9" formatCode="0.0_ ">
                  <c:v>3.8</c:v>
                </c:pt>
                <c:pt idx="10" formatCode="0.0_ 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768-4C2D-A326-B4583A766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1960392"/>
        <c:axId val="691956552"/>
      </c:barChart>
      <c:catAx>
        <c:axId val="691960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56552"/>
        <c:crosses val="autoZero"/>
        <c:auto val="1"/>
        <c:lblAlgn val="ctr"/>
        <c:lblOffset val="100"/>
        <c:noMultiLvlLbl val="0"/>
      </c:catAx>
      <c:valAx>
        <c:axId val="69195655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60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0.96917</cdr:x>
      <cdr:y>0.95585</cdr:y>
    </cdr:from>
    <cdr:to>
      <cdr:x>0.99893</cdr:x>
      <cdr:y>0.99159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9899D868-992E-E129-94B5-B710F92F0A11}"/>
            </a:ext>
          </a:extLst>
        </cdr:cNvPr>
        <cdr:cNvSpPr txBox="1"/>
      </cdr:nvSpPr>
      <cdr:spPr>
        <a:xfrm xmlns:a="http://schemas.openxmlformats.org/drawingml/2006/main">
          <a:off x="12093121" y="7738836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5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7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00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40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558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6388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67217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97183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465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518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43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65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39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2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67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56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33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08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8B094-0E38-41EE-9902-E18E87D6C70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70F3-19C8-4E7C-A115-07A83EE7B7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79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4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EDC7C5A-C738-A807-F81B-C1E55356A40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1" y="990600"/>
          <a:ext cx="9042401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88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2022-09-14T08:48:06Z</dcterms:created>
  <dcterms:modified xsi:type="dcterms:W3CDTF">2022-09-14T08:48:06Z</dcterms:modified>
</cp:coreProperties>
</file>