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日常生活の中で感じる気候変動影響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'10'!$B$9:$B$16</c:f>
              <c:strCache>
                <c:ptCount val="8"/>
                <c:pt idx="0">
                  <c:v>夏の暑さ</c:v>
                </c:pt>
                <c:pt idx="1">
                  <c:v>雨の降り方の激しさ</c:v>
                </c:pt>
                <c:pt idx="2">
                  <c:v>桜の開花時期など身近な植物の変化</c:v>
                </c:pt>
                <c:pt idx="3">
                  <c:v>冬の寒さや雪の降り方</c:v>
                </c:pt>
                <c:pt idx="4">
                  <c:v>セミの種類・鳴き声など身近な動 物の変化</c:v>
                </c:pt>
                <c:pt idx="5">
                  <c:v>その他</c:v>
                </c:pt>
                <c:pt idx="6">
                  <c:v>特に感じない</c:v>
                </c:pt>
                <c:pt idx="7">
                  <c:v>無回答</c:v>
                </c:pt>
              </c:strCache>
            </c:strRef>
          </c:cat>
          <c:val>
            <c:numRef>
              <c:f>'10'!$C$9:$C$16</c:f>
              <c:numCache>
                <c:formatCode>General</c:formatCode>
                <c:ptCount val="8"/>
                <c:pt idx="0">
                  <c:v>89.8</c:v>
                </c:pt>
                <c:pt idx="1">
                  <c:v>81.599999999999994</c:v>
                </c:pt>
                <c:pt idx="2">
                  <c:v>38.5</c:v>
                </c:pt>
                <c:pt idx="3">
                  <c:v>36.799999999999997</c:v>
                </c:pt>
                <c:pt idx="4">
                  <c:v>24.1</c:v>
                </c:pt>
                <c:pt idx="5">
                  <c:v>5.9</c:v>
                </c:pt>
                <c:pt idx="6">
                  <c:v>1.4</c:v>
                </c:pt>
                <c:pt idx="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F9-4D86-963C-9C2FFC34D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1974472"/>
        <c:axId val="691974792"/>
      </c:barChart>
      <c:catAx>
        <c:axId val="6919744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alpha val="96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1974792"/>
        <c:crosses val="autoZero"/>
        <c:auto val="1"/>
        <c:lblAlgn val="ctr"/>
        <c:lblOffset val="100"/>
        <c:noMultiLvlLbl val="0"/>
      </c:catAx>
      <c:valAx>
        <c:axId val="69197479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1974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0.97499</cdr:x>
      <cdr:y>0.01636</cdr:y>
    </cdr:from>
    <cdr:to>
      <cdr:x>0.99831</cdr:x>
      <cdr:y>0.05209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D13FA852-BBC3-A920-FE9D-B5CF7B5104A1}"/>
            </a:ext>
          </a:extLst>
        </cdr:cNvPr>
        <cdr:cNvSpPr txBox="1"/>
      </cdr:nvSpPr>
      <cdr:spPr>
        <a:xfrm xmlns:a="http://schemas.openxmlformats.org/drawingml/2006/main">
          <a:off x="15522121" y="132443"/>
          <a:ext cx="371284" cy="289288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  <cdr:relSizeAnchor xmlns:cdr="http://schemas.openxmlformats.org/drawingml/2006/chartDrawing">
    <cdr:from>
      <cdr:x>0.75594</cdr:x>
      <cdr:y>0.8</cdr:y>
    </cdr:from>
    <cdr:to>
      <cdr:x>0.89573</cdr:x>
      <cdr:y>0.84714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11997D0-A161-98EC-8127-D83A5C9E146C}"/>
            </a:ext>
          </a:extLst>
        </cdr:cNvPr>
        <cdr:cNvSpPr txBox="1"/>
      </cdr:nvSpPr>
      <cdr:spPr>
        <a:xfrm xmlns:a="http://schemas.openxmlformats.org/drawingml/2006/main">
          <a:off x="12034849" y="6477000"/>
          <a:ext cx="2225435" cy="3816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n=1,767</a:t>
          </a:r>
          <a:r>
            <a:rPr lang="ja-JP" altLang="en-US" sz="1100"/>
            <a:t>人、</a:t>
          </a:r>
          <a:r>
            <a:rPr lang="en-US" altLang="ja-JP" sz="1100"/>
            <a:t>M.T.=279.0%</a:t>
          </a:r>
          <a:r>
            <a:rPr lang="ja-JP" altLang="en-US" sz="1100"/>
            <a:t>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58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33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402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501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893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56450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5341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4465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1493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3572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32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20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54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03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14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02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9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35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C7747-BB35-4BB0-9BC7-CBF5399C507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331A5-794D-4CE6-A438-CC6EC976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82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8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511F981-139F-B951-9BD5-8255A7E781B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900" y="965199"/>
          <a:ext cx="8801100" cy="5486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88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2022-09-14T08:48:03Z</dcterms:created>
  <dcterms:modified xsi:type="dcterms:W3CDTF">2022-09-14T08:48:03Z</dcterms:modified>
</cp:coreProperties>
</file>