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気候変動影響の情報の入手方法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'9'!$B$9:$B$20</c:f>
              <c:strCache>
                <c:ptCount val="12"/>
                <c:pt idx="0">
                  <c:v>テレビ・ラジオ</c:v>
                </c:pt>
                <c:pt idx="1">
                  <c:v>新聞・雑誌・本</c:v>
                </c:pt>
                <c:pt idx="2">
                  <c:v>家族・知人・友人</c:v>
                </c:pt>
                <c:pt idx="3">
                  <c:v>学校などの教育機関</c:v>
                </c:pt>
                <c:pt idx="4">
                  <c:v>地方公共団体や民間企業などのポスター・パンフレット</c:v>
                </c:pt>
                <c:pt idx="5">
                  <c:v>TwitterやFacebookなどのＳＮＳ</c:v>
                </c:pt>
                <c:pt idx="6">
                  <c:v>環境省のポスター・パンフレット</c:v>
                </c:pt>
                <c:pt idx="7">
                  <c:v>地方公共団体・民間企業のホームページ</c:v>
                </c:pt>
                <c:pt idx="8">
                  <c:v>環境省のホームページ</c:v>
                </c:pt>
                <c:pt idx="9">
                  <c:v>シンポジウムなどのイベント</c:v>
                </c:pt>
                <c:pt idx="10">
                  <c:v>その他</c:v>
                </c:pt>
                <c:pt idx="11">
                  <c:v>無回答</c:v>
                </c:pt>
              </c:strCache>
            </c:strRef>
          </c:cat>
          <c:val>
            <c:numRef>
              <c:f>'9'!$C$9:$C$20</c:f>
              <c:numCache>
                <c:formatCode>0.0_ </c:formatCode>
                <c:ptCount val="12"/>
                <c:pt idx="0">
                  <c:v>93</c:v>
                </c:pt>
                <c:pt idx="1">
                  <c:v>66.900000000000006</c:v>
                </c:pt>
                <c:pt idx="2">
                  <c:v>12.9</c:v>
                </c:pt>
                <c:pt idx="3">
                  <c:v>12.8</c:v>
                </c:pt>
                <c:pt idx="4">
                  <c:v>10.5</c:v>
                </c:pt>
                <c:pt idx="5">
                  <c:v>9.9</c:v>
                </c:pt>
                <c:pt idx="6">
                  <c:v>7.3</c:v>
                </c:pt>
                <c:pt idx="7">
                  <c:v>4</c:v>
                </c:pt>
                <c:pt idx="8">
                  <c:v>2.2000000000000002</c:v>
                </c:pt>
                <c:pt idx="9">
                  <c:v>2.2000000000000002</c:v>
                </c:pt>
                <c:pt idx="10">
                  <c:v>2.1</c:v>
                </c:pt>
                <c:pt idx="11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12-429E-A07E-0B6F50025D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91929352"/>
        <c:axId val="691929992"/>
      </c:barChart>
      <c:catAx>
        <c:axId val="69192935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91929992"/>
        <c:crosses val="autoZero"/>
        <c:auto val="1"/>
        <c:lblAlgn val="ctr"/>
        <c:lblOffset val="100"/>
        <c:noMultiLvlLbl val="0"/>
      </c:catAx>
      <c:valAx>
        <c:axId val="69192999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91929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0.9752</cdr:x>
      <cdr:y>0.01513</cdr:y>
    </cdr:from>
    <cdr:to>
      <cdr:x>0.99852</cdr:x>
      <cdr:y>0.05086</cdr:y>
    </cdr:to>
    <cdr:sp macro="" textlink="">
      <cdr:nvSpPr>
        <cdr:cNvPr id="2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D13FA852-BBC3-A920-FE9D-B5CF7B5104A1}"/>
            </a:ext>
          </a:extLst>
        </cdr:cNvPr>
        <cdr:cNvSpPr txBox="1"/>
      </cdr:nvSpPr>
      <cdr:spPr>
        <a:xfrm xmlns:a="http://schemas.openxmlformats.org/drawingml/2006/main">
          <a:off x="15525487" y="122467"/>
          <a:ext cx="371284" cy="289288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/>
            <a:t>(%)</a:t>
          </a:r>
          <a:endParaRPr kumimoji="1" lang="ja-JP" altLang="en-US" sz="1100"/>
        </a:p>
      </cdr:txBody>
    </cdr:sp>
  </cdr:relSizeAnchor>
  <cdr:relSizeAnchor xmlns:cdr="http://schemas.openxmlformats.org/drawingml/2006/chartDrawing">
    <cdr:from>
      <cdr:x>0.75594</cdr:x>
      <cdr:y>0.85042</cdr:y>
    </cdr:from>
    <cdr:to>
      <cdr:x>0.89573</cdr:x>
      <cdr:y>0.89756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11997D0-A161-98EC-8127-D83A5C9E146C}"/>
            </a:ext>
          </a:extLst>
        </cdr:cNvPr>
        <cdr:cNvSpPr txBox="1"/>
      </cdr:nvSpPr>
      <cdr:spPr>
        <a:xfrm xmlns:a="http://schemas.openxmlformats.org/drawingml/2006/main">
          <a:off x="12034850" y="6885217"/>
          <a:ext cx="2225435" cy="3816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1100"/>
            <a:t>総　数（</a:t>
          </a:r>
          <a:r>
            <a:rPr lang="en-US" altLang="ja-JP" sz="1100"/>
            <a:t>n=1,654</a:t>
          </a:r>
          <a:r>
            <a:rPr lang="ja-JP" altLang="en-US" sz="1100"/>
            <a:t>人、</a:t>
          </a:r>
          <a:r>
            <a:rPr lang="en-US" altLang="ja-JP" sz="1100"/>
            <a:t>M.T.=223.9%</a:t>
          </a:r>
          <a:r>
            <a:rPr lang="ja-JP" altLang="en-US" sz="1100"/>
            <a:t>）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64F1E-C187-455D-9431-3CEAA957C0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F352-CD29-486D-A50E-C3D957C38E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890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64F1E-C187-455D-9431-3CEAA957C0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F352-CD29-486D-A50E-C3D957C38E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5633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64F1E-C187-455D-9431-3CEAA957C0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F352-CD29-486D-A50E-C3D957C38E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30292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2561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9914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931331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53850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287248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19014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24899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64F1E-C187-455D-9431-3CEAA957C0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F352-CD29-486D-A50E-C3D957C38E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5113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64F1E-C187-455D-9431-3CEAA957C0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F352-CD29-486D-A50E-C3D957C38E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7293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64F1E-C187-455D-9431-3CEAA957C0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F352-CD29-486D-A50E-C3D957C38E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9360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64F1E-C187-455D-9431-3CEAA957C0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F352-CD29-486D-A50E-C3D957C38E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7282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64F1E-C187-455D-9431-3CEAA957C0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F352-CD29-486D-A50E-C3D957C38E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503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64F1E-C187-455D-9431-3CEAA957C0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F352-CD29-486D-A50E-C3D957C38E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5202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64F1E-C187-455D-9431-3CEAA957C0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F352-CD29-486D-A50E-C3D957C38E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1779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64F1E-C187-455D-9431-3CEAA957C0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F352-CD29-486D-A50E-C3D957C38E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2576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64F1E-C187-455D-9431-3CEAA957C0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5F352-CD29-486D-A50E-C3D957C38E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188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811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B61D1DC2-7B51-469E-C909-5AAA5030E093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8900" y="990600"/>
          <a:ext cx="8851900" cy="5511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367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2022-09-14T08:48:02Z</dcterms:created>
  <dcterms:modified xsi:type="dcterms:W3CDTF">2022-09-14T08:48:02Z</dcterms:modified>
</cp:coreProperties>
</file>