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脱炭素社会の実現に向けた取組に取り組みたくない理由</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'7'!$B$9:$B$17</c:f>
              <c:strCache>
                <c:ptCount val="9"/>
                <c:pt idx="0">
                  <c:v>地球温暖化への対策としてどれだけ効果があるのかわからないから</c:v>
                </c:pt>
                <c:pt idx="1">
                  <c:v>どのような基準で選択し、どのように取り組めばよいか情報が不足しているから</c:v>
                </c:pt>
                <c:pt idx="2">
                  <c:v>日常生活の中で常に意識して行動するのが難しいから</c:v>
                </c:pt>
                <c:pt idx="3">
                  <c:v>経済的なコストが掛かるから</c:v>
                </c:pt>
                <c:pt idx="4">
                  <c:v>手間が掛かるから</c:v>
                </c:pt>
                <c:pt idx="5">
                  <c:v>地球温暖化への対策のための取組を行う必要性を感じないから</c:v>
                </c:pt>
                <c:pt idx="6">
                  <c:v>その他</c:v>
                </c:pt>
                <c:pt idx="7">
                  <c:v>特にない</c:v>
                </c:pt>
                <c:pt idx="8">
                  <c:v>無回答</c:v>
                </c:pt>
              </c:strCache>
            </c:strRef>
          </c:cat>
          <c:val>
            <c:numRef>
              <c:f>'7'!$C$9:$C$17</c:f>
              <c:numCache>
                <c:formatCode>0.0_);[Red]\(0.0\)</c:formatCode>
                <c:ptCount val="9"/>
                <c:pt idx="0">
                  <c:v>48.4</c:v>
                </c:pt>
                <c:pt idx="1">
                  <c:v>45.2</c:v>
                </c:pt>
                <c:pt idx="2">
                  <c:v>27.8</c:v>
                </c:pt>
                <c:pt idx="3">
                  <c:v>19</c:v>
                </c:pt>
                <c:pt idx="4">
                  <c:v>18.3</c:v>
                </c:pt>
                <c:pt idx="5">
                  <c:v>15.1</c:v>
                </c:pt>
                <c:pt idx="6">
                  <c:v>12.7</c:v>
                </c:pt>
                <c:pt idx="7">
                  <c:v>5.6</c:v>
                </c:pt>
                <c:pt idx="8">
                  <c:v>4</c:v>
                </c:pt>
              </c:numCache>
            </c:numRef>
          </c:val>
          <c:extLst>
            <c:ext xmlns:c16="http://schemas.microsoft.com/office/drawing/2014/chart" uri="{C3380CC4-5D6E-409C-BE32-E72D297353CC}">
              <c16:uniqueId val="{00000000-1B83-4BEF-939D-886FBEF87AA0}"/>
            </c:ext>
          </c:extLst>
        </c:ser>
        <c:dLbls>
          <c:showLegendKey val="0"/>
          <c:showVal val="0"/>
          <c:showCatName val="0"/>
          <c:showSerName val="0"/>
          <c:showPercent val="0"/>
          <c:showBubbleSize val="0"/>
        </c:dLbls>
        <c:gapWidth val="182"/>
        <c:axId val="553295736"/>
        <c:axId val="553294776"/>
      </c:barChart>
      <c:catAx>
        <c:axId val="553295736"/>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553294776"/>
        <c:crosses val="autoZero"/>
        <c:auto val="1"/>
        <c:lblAlgn val="ctr"/>
        <c:lblOffset val="100"/>
        <c:noMultiLvlLbl val="0"/>
      </c:catAx>
      <c:valAx>
        <c:axId val="553294776"/>
        <c:scaling>
          <c:orientation val="minMax"/>
        </c:scaling>
        <c:delete val="0"/>
        <c:axPos val="t"/>
        <c:majorGridlines>
          <c:spPr>
            <a:ln w="9525" cap="flat" cmpd="sng" algn="ctr">
              <a:solidFill>
                <a:schemeClr val="tx1">
                  <a:lumMod val="15000"/>
                  <a:lumOff val="85000"/>
                </a:schemeClr>
              </a:solidFill>
              <a:round/>
            </a:ln>
            <a:effectLst/>
          </c:spPr>
        </c:majorGridlines>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553295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0.97157</cdr:x>
      <cdr:y>0.01636</cdr:y>
    </cdr:from>
    <cdr:to>
      <cdr:x>0.99489</cdr:x>
      <cdr:y>0.05209</cdr:y>
    </cdr:to>
    <cdr:sp macro="" textlink="">
      <cdr:nvSpPr>
        <cdr:cNvPr id="2" name="テキスト ボックス 2">
          <a:extLst xmlns:a="http://schemas.openxmlformats.org/drawingml/2006/main">
            <a:ext uri="{FF2B5EF4-FFF2-40B4-BE49-F238E27FC236}">
              <a16:creationId xmlns:a16="http://schemas.microsoft.com/office/drawing/2014/main" id="{48715BF7-06C7-C58C-C138-7D71F8D8E30B}"/>
            </a:ext>
          </a:extLst>
        </cdr:cNvPr>
        <cdr:cNvSpPr txBox="1"/>
      </cdr:nvSpPr>
      <cdr:spPr>
        <a:xfrm xmlns:a="http://schemas.openxmlformats.org/drawingml/2006/main">
          <a:off x="15467693" y="132443"/>
          <a:ext cx="371284" cy="289288"/>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a:t>
          </a:r>
          <a:endParaRPr kumimoji="1" lang="ja-JP" altLang="en-US" sz="1100"/>
        </a:p>
      </cdr:txBody>
    </cdr:sp>
  </cdr:relSizeAnchor>
  <cdr:relSizeAnchor xmlns:cdr="http://schemas.openxmlformats.org/drawingml/2006/chartDrawing">
    <cdr:from>
      <cdr:x>0.71833</cdr:x>
      <cdr:y>0.82857</cdr:y>
    </cdr:from>
    <cdr:to>
      <cdr:x>0.85812</cdr:x>
      <cdr:y>0.87571</cdr:y>
    </cdr:to>
    <cdr:sp macro="" textlink="">
      <cdr:nvSpPr>
        <cdr:cNvPr id="3" name="テキスト ボックス 1">
          <a:extLst xmlns:a="http://schemas.openxmlformats.org/drawingml/2006/main">
            <a:ext uri="{FF2B5EF4-FFF2-40B4-BE49-F238E27FC236}">
              <a16:creationId xmlns:a16="http://schemas.microsoft.com/office/drawing/2014/main" id="{911997D0-A161-98EC-8127-D83A5C9E146C}"/>
            </a:ext>
          </a:extLst>
        </cdr:cNvPr>
        <cdr:cNvSpPr txBox="1"/>
      </cdr:nvSpPr>
      <cdr:spPr>
        <a:xfrm xmlns:a="http://schemas.openxmlformats.org/drawingml/2006/main">
          <a:off x="11436136" y="6708323"/>
          <a:ext cx="2225435" cy="38162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a:t>総　数（</a:t>
          </a:r>
          <a:r>
            <a:rPr lang="en-US" altLang="ja-JP" sz="1100"/>
            <a:t>n=126</a:t>
          </a:r>
          <a:r>
            <a:rPr lang="ja-JP" altLang="en-US" sz="1100"/>
            <a:t>人、</a:t>
          </a:r>
          <a:r>
            <a:rPr lang="en-US" altLang="ja-JP" sz="1100"/>
            <a:t>M.T.=196.0%</a:t>
          </a:r>
          <a:r>
            <a:rPr lang="ja-JP" altLang="en-US" sz="1100"/>
            <a:t>）</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573335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25585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175667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4219778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18742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468195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779310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2145353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9101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380123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1018547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186079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1833538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346498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4028076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2795661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3390360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076C13E-65B9-4793-A0BA-8ECA23BDF42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132758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76C13E-65B9-4793-A0BA-8ECA23BDF42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B5BF4E-FC9E-4E2B-A979-D2C3380CE2E0}" type="slidenum">
              <a:rPr kumimoji="1" lang="ja-JP" altLang="en-US" smtClean="0"/>
              <a:t>‹#›</a:t>
            </a:fld>
            <a:endParaRPr kumimoji="1" lang="ja-JP" altLang="en-US"/>
          </a:p>
        </p:txBody>
      </p:sp>
    </p:spTree>
    <p:extLst>
      <p:ext uri="{BB962C8B-B14F-4D97-AF65-F5344CB8AC3E}">
        <p14:creationId xmlns:p14="http://schemas.microsoft.com/office/powerpoint/2010/main" val="3485118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3794202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D97AA803-9997-0F0C-1099-72E915321066}"/>
              </a:ext>
            </a:extLst>
          </p:cNvPr>
          <p:cNvGraphicFramePr>
            <a:graphicFrameLocks/>
          </p:cNvGraphicFramePr>
          <p:nvPr>
            <p:extLst/>
          </p:nvPr>
        </p:nvGraphicFramePr>
        <p:xfrm>
          <a:off x="241300" y="1041401"/>
          <a:ext cx="8699500" cy="5422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63215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24</Words>
  <Application>Microsoft Office PowerPoint</Application>
  <PresentationFormat>画面に合わせる (4:3)</PresentationFormat>
  <Paragraphs>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2022-09-14T08:48:00Z</dcterms:created>
  <dcterms:modified xsi:type="dcterms:W3CDTF">2022-09-14T08:48:00Z</dcterms:modified>
</cp:coreProperties>
</file>