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r>
              <a:rPr lang="ja-JP" altLang="en-US" dirty="0"/>
              <a:t>今後、日常生活で行いたい脱炭素社会の実現に向けた取組</a:t>
            </a:r>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clustered"/>
        <c:varyColors val="0"/>
        <c:ser>
          <c:idx val="0"/>
          <c:order val="0"/>
          <c:spPr>
            <a:solidFill>
              <a:srgbClr val="2A315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'6'!$B$9:$B$20</c:f>
              <c:strCache>
                <c:ptCount val="12"/>
                <c:pt idx="0">
                  <c:v>地球温暖化への対策に取り組む企業の商品の購入やサービスの利用</c:v>
                </c:pt>
                <c:pt idx="1">
                  <c:v>電気自動車などのエコカーの選択やゆっくり加速・減速などのエコドライブの実践</c:v>
                </c:pt>
                <c:pt idx="2">
                  <c:v>冷蔵庫、エアコン、照明器具などの家電製品を購入する際に、省エネルギー効果の高い製品を購入</c:v>
                </c:pt>
                <c:pt idx="3">
                  <c:v>宅配便の１回での受取り又は宅配ボックスでの受取りなどによる再配達の防止</c:v>
                </c:pt>
                <c:pt idx="4">
                  <c:v>移動時に徒歩・自転車・公共交通機関の利用</c:v>
                </c:pt>
                <c:pt idx="5">
                  <c:v>こまめな消灯、家電のコンセントを抜くなどによる電気消費量の削減</c:v>
                </c:pt>
                <c:pt idx="6">
                  <c:v>部屋の温度を快適に保つ高断熱などの省エネ住宅への居住、又はリフォームの施工</c:v>
                </c:pt>
                <c:pt idx="7">
                  <c:v>太陽光発電パネルの設置による自家発電、又は自宅の電気を再生可能エネルギーに切替え</c:v>
                </c:pt>
                <c:pt idx="8">
                  <c:v>軽装や重ね着などにより、冷暖房の設定温度を適切に管理</c:v>
                </c:pt>
                <c:pt idx="9">
                  <c:v>地球温暖化への対策に取り組む団体・個人への応援・支援</c:v>
                </c:pt>
                <c:pt idx="10">
                  <c:v>その他</c:v>
                </c:pt>
                <c:pt idx="11">
                  <c:v>無回答</c:v>
                </c:pt>
              </c:strCache>
            </c:strRef>
          </c:cat>
          <c:val>
            <c:numRef>
              <c:f>'6'!$C$9:$C$20</c:f>
              <c:numCache>
                <c:formatCode>0.0_);[Red]\(0.0\)</c:formatCode>
                <c:ptCount val="12"/>
                <c:pt idx="0">
                  <c:v>30.1</c:v>
                </c:pt>
                <c:pt idx="1">
                  <c:v>24.1</c:v>
                </c:pt>
                <c:pt idx="2">
                  <c:v>22.2</c:v>
                </c:pt>
                <c:pt idx="3">
                  <c:v>20.399999999999999</c:v>
                </c:pt>
                <c:pt idx="4">
                  <c:v>16.8</c:v>
                </c:pt>
                <c:pt idx="5">
                  <c:v>15.4</c:v>
                </c:pt>
                <c:pt idx="6">
                  <c:v>14</c:v>
                </c:pt>
                <c:pt idx="7">
                  <c:v>13.2</c:v>
                </c:pt>
                <c:pt idx="8">
                  <c:v>12.4</c:v>
                </c:pt>
                <c:pt idx="9">
                  <c:v>12.1</c:v>
                </c:pt>
                <c:pt idx="10">
                  <c:v>1.5</c:v>
                </c:pt>
                <c:pt idx="11">
                  <c:v>14.4</c:v>
                </c:pt>
              </c:numCache>
            </c:numRef>
          </c:val>
          <c:extLst>
            <c:ext xmlns:c16="http://schemas.microsoft.com/office/drawing/2014/chart" uri="{C3380CC4-5D6E-409C-BE32-E72D297353CC}">
              <c16:uniqueId val="{00000000-DC58-4F5A-BF92-30B6B22723C9}"/>
            </c:ext>
          </c:extLst>
        </c:ser>
        <c:dLbls>
          <c:showLegendKey val="0"/>
          <c:showVal val="0"/>
          <c:showCatName val="0"/>
          <c:showSerName val="0"/>
          <c:showPercent val="0"/>
          <c:showBubbleSize val="0"/>
        </c:dLbls>
        <c:gapWidth val="182"/>
        <c:axId val="673912968"/>
        <c:axId val="673913608"/>
      </c:barChart>
      <c:catAx>
        <c:axId val="673912968"/>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673913608"/>
        <c:crosses val="autoZero"/>
        <c:auto val="1"/>
        <c:lblAlgn val="ctr"/>
        <c:lblOffset val="100"/>
        <c:noMultiLvlLbl val="0"/>
      </c:catAx>
      <c:valAx>
        <c:axId val="673913608"/>
        <c:scaling>
          <c:orientation val="minMax"/>
          <c:max val="40"/>
        </c:scaling>
        <c:delete val="0"/>
        <c:axPos val="t"/>
        <c:majorGridlines>
          <c:spPr>
            <a:ln w="9525" cap="flat" cmpd="sng" algn="ctr">
              <a:solidFill>
                <a:schemeClr val="tx1">
                  <a:lumMod val="15000"/>
                  <a:lumOff val="85000"/>
                </a:schemeClr>
              </a:solidFill>
              <a:round/>
            </a:ln>
            <a:effectLst/>
          </c:spPr>
        </c:majorGridlines>
        <c:numFmt formatCode="#,##0_);[Red]\(#,##0\)"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673912968"/>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0.73714</cdr:x>
      <cdr:y>0.86387</cdr:y>
    </cdr:from>
    <cdr:to>
      <cdr:x>0.87692</cdr:x>
      <cdr:y>0.911</cdr:y>
    </cdr:to>
    <cdr:sp macro="" textlink="">
      <cdr:nvSpPr>
        <cdr:cNvPr id="2" name="テキスト ボックス 1">
          <a:extLst xmlns:a="http://schemas.openxmlformats.org/drawingml/2006/main">
            <a:ext uri="{FF2B5EF4-FFF2-40B4-BE49-F238E27FC236}">
              <a16:creationId xmlns:a16="http://schemas.microsoft.com/office/drawing/2014/main" id="{F59FFD51-E366-85E6-234D-13D3169644D4}"/>
            </a:ext>
          </a:extLst>
        </cdr:cNvPr>
        <cdr:cNvSpPr txBox="1"/>
      </cdr:nvSpPr>
      <cdr:spPr>
        <a:xfrm xmlns:a="http://schemas.openxmlformats.org/drawingml/2006/main">
          <a:off x="11735493" y="6994073"/>
          <a:ext cx="2225435" cy="38162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a:t>総　数（</a:t>
          </a:r>
          <a:r>
            <a:rPr lang="en-US" altLang="ja-JP" sz="1100"/>
            <a:t>n=1,623</a:t>
          </a:r>
          <a:r>
            <a:rPr lang="ja-JP" altLang="en-US" sz="1100"/>
            <a:t>人、</a:t>
          </a:r>
          <a:r>
            <a:rPr lang="en-US" altLang="ja-JP" sz="1100"/>
            <a:t>M.T.=196.5%</a:t>
          </a:r>
          <a:r>
            <a:rPr lang="ja-JP" altLang="en-US" sz="1100"/>
            <a:t>）</a:t>
          </a:r>
        </a:p>
      </cdr:txBody>
    </cdr:sp>
  </cdr:relSizeAnchor>
  <cdr:relSizeAnchor xmlns:cdr="http://schemas.openxmlformats.org/drawingml/2006/chartDrawing">
    <cdr:from>
      <cdr:x>0.97263</cdr:x>
      <cdr:y>0.01514</cdr:y>
    </cdr:from>
    <cdr:to>
      <cdr:x>0.99595</cdr:x>
      <cdr:y>0.05087</cdr:y>
    </cdr:to>
    <cdr:sp macro="" textlink="">
      <cdr:nvSpPr>
        <cdr:cNvPr id="3" name="テキスト ボックス 2">
          <a:extLst xmlns:a="http://schemas.openxmlformats.org/drawingml/2006/main">
            <a:ext uri="{FF2B5EF4-FFF2-40B4-BE49-F238E27FC236}">
              <a16:creationId xmlns:a16="http://schemas.microsoft.com/office/drawing/2014/main" id="{48715BF7-06C7-C58C-C138-7D71F8D8E30B}"/>
            </a:ext>
          </a:extLst>
        </cdr:cNvPr>
        <cdr:cNvSpPr txBox="1"/>
      </cdr:nvSpPr>
      <cdr:spPr>
        <a:xfrm xmlns:a="http://schemas.openxmlformats.org/drawingml/2006/main">
          <a:off x="15484665" y="122555"/>
          <a:ext cx="371284" cy="289288"/>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en-US" altLang="ja-JP" sz="1100"/>
            <a:t>(%)</a:t>
          </a:r>
          <a:endParaRPr kumimoji="1" lang="ja-JP" altLang="en-US" sz="110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286B5D0-EC54-42D8-80B6-376F35F7AE1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C822B0-7B94-4FCC-835F-7B120783E663}" type="slidenum">
              <a:rPr kumimoji="1" lang="ja-JP" altLang="en-US" smtClean="0"/>
              <a:t>‹#›</a:t>
            </a:fld>
            <a:endParaRPr kumimoji="1" lang="ja-JP" altLang="en-US"/>
          </a:p>
        </p:txBody>
      </p:sp>
    </p:spTree>
    <p:extLst>
      <p:ext uri="{BB962C8B-B14F-4D97-AF65-F5344CB8AC3E}">
        <p14:creationId xmlns:p14="http://schemas.microsoft.com/office/powerpoint/2010/main" val="864508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286B5D0-EC54-42D8-80B6-376F35F7AE1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C822B0-7B94-4FCC-835F-7B120783E663}" type="slidenum">
              <a:rPr kumimoji="1" lang="ja-JP" altLang="en-US" smtClean="0"/>
              <a:t>‹#›</a:t>
            </a:fld>
            <a:endParaRPr kumimoji="1" lang="ja-JP" altLang="en-US"/>
          </a:p>
        </p:txBody>
      </p:sp>
    </p:spTree>
    <p:extLst>
      <p:ext uri="{BB962C8B-B14F-4D97-AF65-F5344CB8AC3E}">
        <p14:creationId xmlns:p14="http://schemas.microsoft.com/office/powerpoint/2010/main" val="1205131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286B5D0-EC54-42D8-80B6-376F35F7AE1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C822B0-7B94-4FCC-835F-7B120783E663}" type="slidenum">
              <a:rPr kumimoji="1" lang="ja-JP" altLang="en-US" smtClean="0"/>
              <a:t>‹#›</a:t>
            </a:fld>
            <a:endParaRPr kumimoji="1" lang="ja-JP" altLang="en-US"/>
          </a:p>
        </p:txBody>
      </p:sp>
    </p:spTree>
    <p:extLst>
      <p:ext uri="{BB962C8B-B14F-4D97-AF65-F5344CB8AC3E}">
        <p14:creationId xmlns:p14="http://schemas.microsoft.com/office/powerpoint/2010/main" val="3199024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25191012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139288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943798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4548852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1675137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9660632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122891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286B5D0-EC54-42D8-80B6-376F35F7AE1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C822B0-7B94-4FCC-835F-7B120783E663}" type="slidenum">
              <a:rPr kumimoji="1" lang="ja-JP" altLang="en-US" smtClean="0"/>
              <a:t>‹#›</a:t>
            </a:fld>
            <a:endParaRPr kumimoji="1" lang="ja-JP" altLang="en-US"/>
          </a:p>
        </p:txBody>
      </p:sp>
    </p:spTree>
    <p:extLst>
      <p:ext uri="{BB962C8B-B14F-4D97-AF65-F5344CB8AC3E}">
        <p14:creationId xmlns:p14="http://schemas.microsoft.com/office/powerpoint/2010/main" val="423434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286B5D0-EC54-42D8-80B6-376F35F7AE1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C822B0-7B94-4FCC-835F-7B120783E663}" type="slidenum">
              <a:rPr kumimoji="1" lang="ja-JP" altLang="en-US" smtClean="0"/>
              <a:t>‹#›</a:t>
            </a:fld>
            <a:endParaRPr kumimoji="1" lang="ja-JP" altLang="en-US"/>
          </a:p>
        </p:txBody>
      </p:sp>
    </p:spTree>
    <p:extLst>
      <p:ext uri="{BB962C8B-B14F-4D97-AF65-F5344CB8AC3E}">
        <p14:creationId xmlns:p14="http://schemas.microsoft.com/office/powerpoint/2010/main" val="1253980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286B5D0-EC54-42D8-80B6-376F35F7AE1B}"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C822B0-7B94-4FCC-835F-7B120783E663}" type="slidenum">
              <a:rPr kumimoji="1" lang="ja-JP" altLang="en-US" smtClean="0"/>
              <a:t>‹#›</a:t>
            </a:fld>
            <a:endParaRPr kumimoji="1" lang="ja-JP" altLang="en-US"/>
          </a:p>
        </p:txBody>
      </p:sp>
    </p:spTree>
    <p:extLst>
      <p:ext uri="{BB962C8B-B14F-4D97-AF65-F5344CB8AC3E}">
        <p14:creationId xmlns:p14="http://schemas.microsoft.com/office/powerpoint/2010/main" val="3591459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286B5D0-EC54-42D8-80B6-376F35F7AE1B}"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EC822B0-7B94-4FCC-835F-7B120783E663}" type="slidenum">
              <a:rPr kumimoji="1" lang="ja-JP" altLang="en-US" smtClean="0"/>
              <a:t>‹#›</a:t>
            </a:fld>
            <a:endParaRPr kumimoji="1" lang="ja-JP" altLang="en-US"/>
          </a:p>
        </p:txBody>
      </p:sp>
    </p:spTree>
    <p:extLst>
      <p:ext uri="{BB962C8B-B14F-4D97-AF65-F5344CB8AC3E}">
        <p14:creationId xmlns:p14="http://schemas.microsoft.com/office/powerpoint/2010/main" val="2158377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286B5D0-EC54-42D8-80B6-376F35F7AE1B}"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EC822B0-7B94-4FCC-835F-7B120783E663}" type="slidenum">
              <a:rPr kumimoji="1" lang="ja-JP" altLang="en-US" smtClean="0"/>
              <a:t>‹#›</a:t>
            </a:fld>
            <a:endParaRPr kumimoji="1" lang="ja-JP" altLang="en-US"/>
          </a:p>
        </p:txBody>
      </p:sp>
    </p:spTree>
    <p:extLst>
      <p:ext uri="{BB962C8B-B14F-4D97-AF65-F5344CB8AC3E}">
        <p14:creationId xmlns:p14="http://schemas.microsoft.com/office/powerpoint/2010/main" val="1747023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286B5D0-EC54-42D8-80B6-376F35F7AE1B}"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EC822B0-7B94-4FCC-835F-7B120783E663}" type="slidenum">
              <a:rPr kumimoji="1" lang="ja-JP" altLang="en-US" smtClean="0"/>
              <a:t>‹#›</a:t>
            </a:fld>
            <a:endParaRPr kumimoji="1" lang="ja-JP" altLang="en-US"/>
          </a:p>
        </p:txBody>
      </p:sp>
    </p:spTree>
    <p:extLst>
      <p:ext uri="{BB962C8B-B14F-4D97-AF65-F5344CB8AC3E}">
        <p14:creationId xmlns:p14="http://schemas.microsoft.com/office/powerpoint/2010/main" val="1728669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286B5D0-EC54-42D8-80B6-376F35F7AE1B}"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C822B0-7B94-4FCC-835F-7B120783E663}" type="slidenum">
              <a:rPr kumimoji="1" lang="ja-JP" altLang="en-US" smtClean="0"/>
              <a:t>‹#›</a:t>
            </a:fld>
            <a:endParaRPr kumimoji="1" lang="ja-JP" altLang="en-US"/>
          </a:p>
        </p:txBody>
      </p:sp>
    </p:spTree>
    <p:extLst>
      <p:ext uri="{BB962C8B-B14F-4D97-AF65-F5344CB8AC3E}">
        <p14:creationId xmlns:p14="http://schemas.microsoft.com/office/powerpoint/2010/main" val="2673051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286B5D0-EC54-42D8-80B6-376F35F7AE1B}"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C822B0-7B94-4FCC-835F-7B120783E663}" type="slidenum">
              <a:rPr kumimoji="1" lang="ja-JP" altLang="en-US" smtClean="0"/>
              <a:t>‹#›</a:t>
            </a:fld>
            <a:endParaRPr kumimoji="1" lang="ja-JP" altLang="en-US"/>
          </a:p>
        </p:txBody>
      </p:sp>
    </p:spTree>
    <p:extLst>
      <p:ext uri="{BB962C8B-B14F-4D97-AF65-F5344CB8AC3E}">
        <p14:creationId xmlns:p14="http://schemas.microsoft.com/office/powerpoint/2010/main" val="1867897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286B5D0-EC54-42D8-80B6-376F35F7AE1B}"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EC822B0-7B94-4FCC-835F-7B120783E663}" type="slidenum">
              <a:rPr kumimoji="1" lang="ja-JP" altLang="en-US" smtClean="0"/>
              <a:t>‹#›</a:t>
            </a:fld>
            <a:endParaRPr kumimoji="1" lang="ja-JP" altLang="en-US"/>
          </a:p>
        </p:txBody>
      </p:sp>
    </p:spTree>
    <p:extLst>
      <p:ext uri="{BB962C8B-B14F-4D97-AF65-F5344CB8AC3E}">
        <p14:creationId xmlns:p14="http://schemas.microsoft.com/office/powerpoint/2010/main" val="6681407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1300703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4DA64A78-67B8-9FDC-0DD7-3CE73DD36532}"/>
              </a:ext>
            </a:extLst>
          </p:cNvPr>
          <p:cNvGraphicFramePr>
            <a:graphicFrameLocks/>
          </p:cNvGraphicFramePr>
          <p:nvPr>
            <p:extLst/>
          </p:nvPr>
        </p:nvGraphicFramePr>
        <p:xfrm>
          <a:off x="127000" y="990600"/>
          <a:ext cx="8826500" cy="54991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271835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26</Words>
  <Application>Microsoft Office PowerPoint</Application>
  <PresentationFormat>画面に合わせる (4:3)</PresentationFormat>
  <Paragraphs>3</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vt:i4>
      </vt:variant>
    </vt:vector>
  </HeadingPairs>
  <TitlesOfParts>
    <vt:vector size="12" baseType="lpstr">
      <vt:lpstr>ＭＳ Ｐゴシック</vt:lpstr>
      <vt:lpstr>メイリオ</vt:lpstr>
      <vt:lpstr>游ゴシック</vt:lpstr>
      <vt:lpstr>游ゴシック Light</vt:lpstr>
      <vt:lpstr>Arial</vt:lpstr>
      <vt:lpstr>Calibri</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2022-09-14T08:47:57Z</dcterms:created>
  <dcterms:modified xsi:type="dcterms:W3CDTF">2022-09-14T08:47:57Z</dcterms:modified>
</cp:coreProperties>
</file>