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en-US" dirty="0"/>
              <a:t>日常生活で行っている脱炭素社会の実現に向けた取組</a:t>
            </a:r>
            <a:endParaRPr lang="en-US" altLang="ja-JP" dirty="0"/>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'5'!$B$9:$B$21</c:f>
              <c:strCache>
                <c:ptCount val="13"/>
                <c:pt idx="0">
                  <c:v>軽装や重ね着などにより、冷暖房の設定温度を適切に管理</c:v>
                </c:pt>
                <c:pt idx="1">
                  <c:v>こまめな消灯、家電のコンセントを抜くなどによる電気消費量の削減</c:v>
                </c:pt>
                <c:pt idx="2">
                  <c:v>冷蔵庫、エアコン、照明器具などの家電製品を購入する際に、省エネルギー効果の高い製品を購入</c:v>
                </c:pt>
                <c:pt idx="3">
                  <c:v>移動時に徒歩・自転車・公共交通機関の利用</c:v>
                </c:pt>
                <c:pt idx="4">
                  <c:v>宅配便の１回での受取り又は宅配ボックスでの受取りなどによる再配達の防止</c:v>
                </c:pt>
                <c:pt idx="5">
                  <c:v>電気自動車などのエコカーの選択やゆっくり加速・減速などのエコドライブの実践</c:v>
                </c:pt>
                <c:pt idx="6">
                  <c:v>部屋の温度を快適に保つ高断熱などの省エネ住宅への居住、又はリフォームの施工</c:v>
                </c:pt>
                <c:pt idx="7">
                  <c:v>地球温暖化への対策に取り組む企業の商品の購入やサービスの利用</c:v>
                </c:pt>
                <c:pt idx="8">
                  <c:v>太陽光発電パネルの設置による自家発電、又は自宅の電気を再生可能エネルギーに切替え</c:v>
                </c:pt>
                <c:pt idx="9">
                  <c:v>地球温暖化への対策に取り組む団体・個人への応援・支援</c:v>
                </c:pt>
                <c:pt idx="10">
                  <c:v>その他</c:v>
                </c:pt>
                <c:pt idx="11">
                  <c:v>現在は取り組んでいない</c:v>
                </c:pt>
                <c:pt idx="12">
                  <c:v>無回答</c:v>
                </c:pt>
              </c:strCache>
            </c:strRef>
          </c:cat>
          <c:val>
            <c:numRef>
              <c:f>'5'!$C$9:$C$21</c:f>
              <c:numCache>
                <c:formatCode>General</c:formatCode>
                <c:ptCount val="13"/>
                <c:pt idx="0">
                  <c:v>70.900000000000006</c:v>
                </c:pt>
                <c:pt idx="1">
                  <c:v>70.7</c:v>
                </c:pt>
                <c:pt idx="2">
                  <c:v>57.2</c:v>
                </c:pt>
                <c:pt idx="3">
                  <c:v>35.200000000000003</c:v>
                </c:pt>
                <c:pt idx="4">
                  <c:v>27.2</c:v>
                </c:pt>
                <c:pt idx="5">
                  <c:v>24.2</c:v>
                </c:pt>
                <c:pt idx="6">
                  <c:v>16.2</c:v>
                </c:pt>
                <c:pt idx="7">
                  <c:v>15.3</c:v>
                </c:pt>
                <c:pt idx="8">
                  <c:v>9.4</c:v>
                </c:pt>
                <c:pt idx="9">
                  <c:v>5.9</c:v>
                </c:pt>
                <c:pt idx="10">
                  <c:v>2.6</c:v>
                </c:pt>
                <c:pt idx="11">
                  <c:v>3.5</c:v>
                </c:pt>
                <c:pt idx="12">
                  <c:v>1.7</c:v>
                </c:pt>
              </c:numCache>
            </c:numRef>
          </c:val>
          <c:extLst>
            <c:ext xmlns:c16="http://schemas.microsoft.com/office/drawing/2014/chart" uri="{C3380CC4-5D6E-409C-BE32-E72D297353CC}">
              <c16:uniqueId val="{00000000-1CFD-450B-AF4D-FEFCC93674E3}"/>
            </c:ext>
          </c:extLst>
        </c:ser>
        <c:dLbls>
          <c:showLegendKey val="0"/>
          <c:showVal val="0"/>
          <c:showCatName val="0"/>
          <c:showSerName val="0"/>
          <c:showPercent val="0"/>
          <c:showBubbleSize val="0"/>
        </c:dLbls>
        <c:gapWidth val="182"/>
        <c:axId val="630738248"/>
        <c:axId val="630737288"/>
      </c:barChart>
      <c:catAx>
        <c:axId val="630738248"/>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630737288"/>
        <c:crosses val="autoZero"/>
        <c:auto val="1"/>
        <c:lblAlgn val="ctr"/>
        <c:lblOffset val="100"/>
        <c:noMultiLvlLbl val="0"/>
      </c:catAx>
      <c:valAx>
        <c:axId val="630737288"/>
        <c:scaling>
          <c:orientation val="minMax"/>
        </c:scaling>
        <c:delete val="0"/>
        <c:axPos val="t"/>
        <c:majorGridlines>
          <c:spPr>
            <a:ln w="9525" cap="flat" cmpd="sng" algn="ctr">
              <a:solidFill>
                <a:schemeClr val="tx1">
                  <a:lumMod val="15000"/>
                  <a:lumOff val="85000"/>
                </a:schemeClr>
              </a:solidFill>
              <a:round/>
            </a:ln>
            <a:effectLst/>
          </c:spPr>
        </c:majorGridlines>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6307382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0.97511</cdr:x>
      <cdr:y>0.02043</cdr:y>
    </cdr:from>
    <cdr:to>
      <cdr:x>0.99884</cdr:x>
      <cdr:y>0.05505</cdr:y>
    </cdr:to>
    <cdr:sp macro="" textlink="">
      <cdr:nvSpPr>
        <cdr:cNvPr id="2" name="テキスト ボックス 2">
          <a:extLst xmlns:a="http://schemas.openxmlformats.org/drawingml/2006/main">
            <a:ext uri="{FF2B5EF4-FFF2-40B4-BE49-F238E27FC236}">
              <a16:creationId xmlns:a16="http://schemas.microsoft.com/office/drawing/2014/main" id="{971F6EDE-0B4C-D7A2-A1EC-B11A6C7B955F}"/>
            </a:ext>
          </a:extLst>
        </cdr:cNvPr>
        <cdr:cNvSpPr txBox="1"/>
      </cdr:nvSpPr>
      <cdr:spPr>
        <a:xfrm xmlns:a="http://schemas.openxmlformats.org/drawingml/2006/main">
          <a:off x="15363265" y="160347"/>
          <a:ext cx="373911" cy="271828"/>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sz="1100"/>
            <a:t>(%)</a:t>
          </a:r>
          <a:endParaRPr kumimoji="1" lang="ja-JP" altLang="en-US" sz="1100"/>
        </a:p>
      </cdr:txBody>
    </cdr:sp>
  </cdr:relSizeAnchor>
  <cdr:relSizeAnchor xmlns:cdr="http://schemas.openxmlformats.org/drawingml/2006/chartDrawing">
    <cdr:from>
      <cdr:x>0.68777</cdr:x>
      <cdr:y>0.83927</cdr:y>
    </cdr:from>
    <cdr:to>
      <cdr:x>0.7458</cdr:x>
      <cdr:y>0.95575</cdr:y>
    </cdr:to>
    <cdr:sp macro="" textlink="">
      <cdr:nvSpPr>
        <cdr:cNvPr id="3" name="テキスト ボックス 2">
          <a:extLst xmlns:a="http://schemas.openxmlformats.org/drawingml/2006/main">
            <a:ext uri="{FF2B5EF4-FFF2-40B4-BE49-F238E27FC236}">
              <a16:creationId xmlns:a16="http://schemas.microsoft.com/office/drawing/2014/main" id="{D4886086-33D5-CE5A-F39B-9843719253B8}"/>
            </a:ext>
          </a:extLst>
        </cdr:cNvPr>
        <cdr:cNvSpPr txBox="1"/>
      </cdr:nvSpPr>
      <cdr:spPr>
        <a:xfrm xmlns:a="http://schemas.openxmlformats.org/drawingml/2006/main">
          <a:off x="10836087" y="658868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0.75495</cdr:x>
      <cdr:y>0.86312</cdr:y>
    </cdr:from>
    <cdr:to>
      <cdr:x>0.89719</cdr:x>
      <cdr:y>0.90879</cdr:y>
    </cdr:to>
    <cdr:sp macro="" textlink="">
      <cdr:nvSpPr>
        <cdr:cNvPr id="4" name="テキスト ボックス 3">
          <a:extLst xmlns:a="http://schemas.openxmlformats.org/drawingml/2006/main">
            <a:ext uri="{FF2B5EF4-FFF2-40B4-BE49-F238E27FC236}">
              <a16:creationId xmlns:a16="http://schemas.microsoft.com/office/drawing/2014/main" id="{60C41F2A-3960-E12F-E238-E69BF5118AE2}"/>
            </a:ext>
          </a:extLst>
        </cdr:cNvPr>
        <cdr:cNvSpPr txBox="1"/>
      </cdr:nvSpPr>
      <cdr:spPr>
        <a:xfrm xmlns:a="http://schemas.openxmlformats.org/drawingml/2006/main">
          <a:off x="11811001" y="7211112"/>
          <a:ext cx="2225435" cy="38162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1100"/>
            <a:t>総　数（</a:t>
          </a:r>
          <a:r>
            <a:rPr lang="en-US" altLang="ja-JP" sz="1100"/>
            <a:t>n=1,623</a:t>
          </a:r>
          <a:r>
            <a:rPr lang="ja-JP" altLang="en-US" sz="1100"/>
            <a:t>人、</a:t>
          </a:r>
          <a:r>
            <a:rPr lang="en-US" altLang="ja-JP" sz="1100"/>
            <a:t>M.T.=340.0%</a:t>
          </a:r>
          <a:r>
            <a:rPr lang="ja-JP" altLang="en-US" sz="1100"/>
            <a:t>）</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A659E7A-A561-4A58-B0DD-BF742FCAEAD5}"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1424A7-1798-4640-A1D3-C88AFAE75F92}" type="slidenum">
              <a:rPr kumimoji="1" lang="ja-JP" altLang="en-US" smtClean="0"/>
              <a:t>‹#›</a:t>
            </a:fld>
            <a:endParaRPr kumimoji="1" lang="ja-JP" altLang="en-US"/>
          </a:p>
        </p:txBody>
      </p:sp>
    </p:spTree>
    <p:extLst>
      <p:ext uri="{BB962C8B-B14F-4D97-AF65-F5344CB8AC3E}">
        <p14:creationId xmlns:p14="http://schemas.microsoft.com/office/powerpoint/2010/main" val="910943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A659E7A-A561-4A58-B0DD-BF742FCAEAD5}"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1424A7-1798-4640-A1D3-C88AFAE75F92}" type="slidenum">
              <a:rPr kumimoji="1" lang="ja-JP" altLang="en-US" smtClean="0"/>
              <a:t>‹#›</a:t>
            </a:fld>
            <a:endParaRPr kumimoji="1" lang="ja-JP" altLang="en-US"/>
          </a:p>
        </p:txBody>
      </p:sp>
    </p:spTree>
    <p:extLst>
      <p:ext uri="{BB962C8B-B14F-4D97-AF65-F5344CB8AC3E}">
        <p14:creationId xmlns:p14="http://schemas.microsoft.com/office/powerpoint/2010/main" val="1224023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A659E7A-A561-4A58-B0DD-BF742FCAEAD5}"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1424A7-1798-4640-A1D3-C88AFAE75F92}" type="slidenum">
              <a:rPr kumimoji="1" lang="ja-JP" altLang="en-US" smtClean="0"/>
              <a:t>‹#›</a:t>
            </a:fld>
            <a:endParaRPr kumimoji="1" lang="ja-JP" altLang="en-US"/>
          </a:p>
        </p:txBody>
      </p:sp>
    </p:spTree>
    <p:extLst>
      <p:ext uri="{BB962C8B-B14F-4D97-AF65-F5344CB8AC3E}">
        <p14:creationId xmlns:p14="http://schemas.microsoft.com/office/powerpoint/2010/main" val="24811751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3159663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286260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99639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3038729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723810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48119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3652047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A659E7A-A561-4A58-B0DD-BF742FCAEAD5}"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1424A7-1798-4640-A1D3-C88AFAE75F92}" type="slidenum">
              <a:rPr kumimoji="1" lang="ja-JP" altLang="en-US" smtClean="0"/>
              <a:t>‹#›</a:t>
            </a:fld>
            <a:endParaRPr kumimoji="1" lang="ja-JP" altLang="en-US"/>
          </a:p>
        </p:txBody>
      </p:sp>
    </p:spTree>
    <p:extLst>
      <p:ext uri="{BB962C8B-B14F-4D97-AF65-F5344CB8AC3E}">
        <p14:creationId xmlns:p14="http://schemas.microsoft.com/office/powerpoint/2010/main" val="344678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A659E7A-A561-4A58-B0DD-BF742FCAEAD5}"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1424A7-1798-4640-A1D3-C88AFAE75F92}" type="slidenum">
              <a:rPr kumimoji="1" lang="ja-JP" altLang="en-US" smtClean="0"/>
              <a:t>‹#›</a:t>
            </a:fld>
            <a:endParaRPr kumimoji="1" lang="ja-JP" altLang="en-US"/>
          </a:p>
        </p:txBody>
      </p:sp>
    </p:spTree>
    <p:extLst>
      <p:ext uri="{BB962C8B-B14F-4D97-AF65-F5344CB8AC3E}">
        <p14:creationId xmlns:p14="http://schemas.microsoft.com/office/powerpoint/2010/main" val="1963787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A659E7A-A561-4A58-B0DD-BF742FCAEAD5}"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31424A7-1798-4640-A1D3-C88AFAE75F92}" type="slidenum">
              <a:rPr kumimoji="1" lang="ja-JP" altLang="en-US" smtClean="0"/>
              <a:t>‹#›</a:t>
            </a:fld>
            <a:endParaRPr kumimoji="1" lang="ja-JP" altLang="en-US"/>
          </a:p>
        </p:txBody>
      </p:sp>
    </p:spTree>
    <p:extLst>
      <p:ext uri="{BB962C8B-B14F-4D97-AF65-F5344CB8AC3E}">
        <p14:creationId xmlns:p14="http://schemas.microsoft.com/office/powerpoint/2010/main" val="1539441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A659E7A-A561-4A58-B0DD-BF742FCAEAD5}"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31424A7-1798-4640-A1D3-C88AFAE75F92}" type="slidenum">
              <a:rPr kumimoji="1" lang="ja-JP" altLang="en-US" smtClean="0"/>
              <a:t>‹#›</a:t>
            </a:fld>
            <a:endParaRPr kumimoji="1" lang="ja-JP" altLang="en-US"/>
          </a:p>
        </p:txBody>
      </p:sp>
    </p:spTree>
    <p:extLst>
      <p:ext uri="{BB962C8B-B14F-4D97-AF65-F5344CB8AC3E}">
        <p14:creationId xmlns:p14="http://schemas.microsoft.com/office/powerpoint/2010/main" val="2604582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A659E7A-A561-4A58-B0DD-BF742FCAEAD5}"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31424A7-1798-4640-A1D3-C88AFAE75F92}" type="slidenum">
              <a:rPr kumimoji="1" lang="ja-JP" altLang="en-US" smtClean="0"/>
              <a:t>‹#›</a:t>
            </a:fld>
            <a:endParaRPr kumimoji="1" lang="ja-JP" altLang="en-US"/>
          </a:p>
        </p:txBody>
      </p:sp>
    </p:spTree>
    <p:extLst>
      <p:ext uri="{BB962C8B-B14F-4D97-AF65-F5344CB8AC3E}">
        <p14:creationId xmlns:p14="http://schemas.microsoft.com/office/powerpoint/2010/main" val="2833752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A659E7A-A561-4A58-B0DD-BF742FCAEAD5}"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31424A7-1798-4640-A1D3-C88AFAE75F92}" type="slidenum">
              <a:rPr kumimoji="1" lang="ja-JP" altLang="en-US" smtClean="0"/>
              <a:t>‹#›</a:t>
            </a:fld>
            <a:endParaRPr kumimoji="1" lang="ja-JP" altLang="en-US"/>
          </a:p>
        </p:txBody>
      </p:sp>
    </p:spTree>
    <p:extLst>
      <p:ext uri="{BB962C8B-B14F-4D97-AF65-F5344CB8AC3E}">
        <p14:creationId xmlns:p14="http://schemas.microsoft.com/office/powerpoint/2010/main" val="1071873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A659E7A-A561-4A58-B0DD-BF742FCAEAD5}"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31424A7-1798-4640-A1D3-C88AFAE75F92}" type="slidenum">
              <a:rPr kumimoji="1" lang="ja-JP" altLang="en-US" smtClean="0"/>
              <a:t>‹#›</a:t>
            </a:fld>
            <a:endParaRPr kumimoji="1" lang="ja-JP" altLang="en-US"/>
          </a:p>
        </p:txBody>
      </p:sp>
    </p:spTree>
    <p:extLst>
      <p:ext uri="{BB962C8B-B14F-4D97-AF65-F5344CB8AC3E}">
        <p14:creationId xmlns:p14="http://schemas.microsoft.com/office/powerpoint/2010/main" val="981728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A659E7A-A561-4A58-B0DD-BF742FCAEAD5}"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31424A7-1798-4640-A1D3-C88AFAE75F92}" type="slidenum">
              <a:rPr kumimoji="1" lang="ja-JP" altLang="en-US" smtClean="0"/>
              <a:t>‹#›</a:t>
            </a:fld>
            <a:endParaRPr kumimoji="1" lang="ja-JP" altLang="en-US"/>
          </a:p>
        </p:txBody>
      </p:sp>
    </p:spTree>
    <p:extLst>
      <p:ext uri="{BB962C8B-B14F-4D97-AF65-F5344CB8AC3E}">
        <p14:creationId xmlns:p14="http://schemas.microsoft.com/office/powerpoint/2010/main" val="463877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A659E7A-A561-4A58-B0DD-BF742FCAEAD5}"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31424A7-1798-4640-A1D3-C88AFAE75F92}" type="slidenum">
              <a:rPr kumimoji="1" lang="ja-JP" altLang="en-US" smtClean="0"/>
              <a:t>‹#›</a:t>
            </a:fld>
            <a:endParaRPr kumimoji="1" lang="ja-JP" altLang="en-US"/>
          </a:p>
        </p:txBody>
      </p:sp>
    </p:spTree>
    <p:extLst>
      <p:ext uri="{BB962C8B-B14F-4D97-AF65-F5344CB8AC3E}">
        <p14:creationId xmlns:p14="http://schemas.microsoft.com/office/powerpoint/2010/main" val="97317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36717829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AECB90D6-01B1-3359-3816-2E511431CA77}"/>
              </a:ext>
            </a:extLst>
          </p:cNvPr>
          <p:cNvGraphicFramePr>
            <a:graphicFrameLocks/>
          </p:cNvGraphicFramePr>
          <p:nvPr>
            <p:extLst/>
          </p:nvPr>
        </p:nvGraphicFramePr>
        <p:xfrm>
          <a:off x="152401" y="1003299"/>
          <a:ext cx="8890000" cy="55245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1950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25</Words>
  <Application>Microsoft Office PowerPoint</Application>
  <PresentationFormat>画面に合わせる (4:3)</PresentationFormat>
  <Paragraphs>3</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2022-09-14T08:47:58Z</dcterms:created>
  <dcterms:modified xsi:type="dcterms:W3CDTF">2022-09-14T08:47:58Z</dcterms:modified>
</cp:coreProperties>
</file>