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脱炭素社会の実現に向けた取組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'4'!$C$8</c:f>
              <c:strCache>
                <c:ptCount val="1"/>
                <c:pt idx="0">
                  <c:v>積極的に取り組みたい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0AF-44FC-98B8-74FA58891807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'4'!$B$9:$B$19</c:f>
              <c:strCache>
                <c:ptCount val="11"/>
                <c:pt idx="0">
                  <c:v>総 数 ( 1,767 人)</c:v>
                </c:pt>
                <c:pt idx="1">
                  <c:v>［　性　］</c:v>
                </c:pt>
                <c:pt idx="2">
                  <c:v>男 性 ( 853 人）</c:v>
                </c:pt>
                <c:pt idx="3">
                  <c:v>女 性 ( 914 人）</c:v>
                </c:pt>
                <c:pt idx="4">
                  <c:v>［　年齢　］</c:v>
                </c:pt>
                <c:pt idx="5">
                  <c:v>18 ～ 29 歳 ( 187 人)</c:v>
                </c:pt>
                <c:pt idx="6">
                  <c:v>30 ～ 39 歳 ( 188 人)</c:v>
                </c:pt>
                <c:pt idx="7">
                  <c:v>40 ～ 49 歳 ( 293 人)</c:v>
                </c:pt>
                <c:pt idx="8">
                  <c:v>50 ～ 59 歳 ( 278 人)</c:v>
                </c:pt>
                <c:pt idx="9">
                  <c:v>60 ～ 69 歳 ( 315 人)</c:v>
                </c:pt>
                <c:pt idx="10">
                  <c:v>70 歳 以 上 ( 506 人)</c:v>
                </c:pt>
              </c:strCache>
            </c:strRef>
          </c:cat>
          <c:val>
            <c:numRef>
              <c:f>'4'!$C$9:$C$19</c:f>
              <c:numCache>
                <c:formatCode>General</c:formatCode>
                <c:ptCount val="11"/>
                <c:pt idx="0" formatCode="0.0_ ">
                  <c:v>24.8</c:v>
                </c:pt>
                <c:pt idx="2" formatCode="0.0_ ">
                  <c:v>22.5</c:v>
                </c:pt>
                <c:pt idx="3" formatCode="0.0_ ">
                  <c:v>26.9</c:v>
                </c:pt>
                <c:pt idx="5" formatCode="0.0_ ">
                  <c:v>19.3</c:v>
                </c:pt>
                <c:pt idx="6" formatCode="0.0_ ">
                  <c:v>18.600000000000001</c:v>
                </c:pt>
                <c:pt idx="7" formatCode="0.0_ ">
                  <c:v>26.6</c:v>
                </c:pt>
                <c:pt idx="8" formatCode="0.0_ ">
                  <c:v>25.9</c:v>
                </c:pt>
                <c:pt idx="9" formatCode="0.0_ ">
                  <c:v>23.5</c:v>
                </c:pt>
                <c:pt idx="10" formatCode="0.0_ ">
                  <c:v>28.3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AF-44FC-98B8-74FA58891807}"/>
            </c:ext>
          </c:extLst>
        </c:ser>
        <c:ser>
          <c:idx val="1"/>
          <c:order val="1"/>
          <c:tx>
            <c:strRef>
              <c:f>'4'!$D$8</c:f>
              <c:strCache>
                <c:ptCount val="1"/>
                <c:pt idx="0">
                  <c:v>ある程度取り組みたい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60AF-44FC-98B8-74FA58891807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'4'!$B$9:$B$19</c:f>
              <c:strCache>
                <c:ptCount val="11"/>
                <c:pt idx="0">
                  <c:v>総 数 ( 1,767 人)</c:v>
                </c:pt>
                <c:pt idx="1">
                  <c:v>［　性　］</c:v>
                </c:pt>
                <c:pt idx="2">
                  <c:v>男 性 ( 853 人）</c:v>
                </c:pt>
                <c:pt idx="3">
                  <c:v>女 性 ( 914 人）</c:v>
                </c:pt>
                <c:pt idx="4">
                  <c:v>［　年齢　］</c:v>
                </c:pt>
                <c:pt idx="5">
                  <c:v>18 ～ 29 歳 ( 187 人)</c:v>
                </c:pt>
                <c:pt idx="6">
                  <c:v>30 ～ 39 歳 ( 188 人)</c:v>
                </c:pt>
                <c:pt idx="7">
                  <c:v>40 ～ 49 歳 ( 293 人)</c:v>
                </c:pt>
                <c:pt idx="8">
                  <c:v>50 ～ 59 歳 ( 278 人)</c:v>
                </c:pt>
                <c:pt idx="9">
                  <c:v>60 ～ 69 歳 ( 315 人)</c:v>
                </c:pt>
                <c:pt idx="10">
                  <c:v>70 歳 以 上 ( 506 人)</c:v>
                </c:pt>
              </c:strCache>
            </c:strRef>
          </c:cat>
          <c:val>
            <c:numRef>
              <c:f>'4'!$D$9:$D$19</c:f>
              <c:numCache>
                <c:formatCode>General</c:formatCode>
                <c:ptCount val="11"/>
                <c:pt idx="0" formatCode="0.0_ ">
                  <c:v>67.099999999999994</c:v>
                </c:pt>
                <c:pt idx="2" formatCode="0.0_ ">
                  <c:v>68.900000000000006</c:v>
                </c:pt>
                <c:pt idx="3" formatCode="0.0_ ">
                  <c:v>65.3</c:v>
                </c:pt>
                <c:pt idx="5" formatCode="0.0_ ">
                  <c:v>71.099999999999994</c:v>
                </c:pt>
                <c:pt idx="6" formatCode="0.0_ ">
                  <c:v>71.8</c:v>
                </c:pt>
                <c:pt idx="7" formatCode="0.0_ ">
                  <c:v>65.5</c:v>
                </c:pt>
                <c:pt idx="8" formatCode="0.0_ ">
                  <c:v>67.3</c:v>
                </c:pt>
                <c:pt idx="9" formatCode="0.0_ ">
                  <c:v>71.400000000000006</c:v>
                </c:pt>
                <c:pt idx="10" formatCode="0.0_ ">
                  <c:v>61.9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0AF-44FC-98B8-74FA58891807}"/>
            </c:ext>
          </c:extLst>
        </c:ser>
        <c:ser>
          <c:idx val="2"/>
          <c:order val="2"/>
          <c:tx>
            <c:strRef>
              <c:f>'4'!$E$8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0AF-44FC-98B8-74FA58891807}"/>
              </c:ext>
            </c:extLst>
          </c:dPt>
          <c:dLbls>
            <c:dLbl>
              <c:idx val="0"/>
              <c:layout>
                <c:manualLayout>
                  <c:x val="-1.5060384397015917E-16"/>
                  <c:y val="-3.0353300849137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0AF-44FC-98B8-74FA58891807}"/>
                </c:ext>
              </c:extLst>
            </c:dLbl>
            <c:dLbl>
              <c:idx val="2"/>
              <c:layout>
                <c:manualLayout>
                  <c:x val="0"/>
                  <c:y val="-2.87557586991830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0AF-44FC-98B8-74FA58891807}"/>
                </c:ext>
              </c:extLst>
            </c:dLbl>
            <c:dLbl>
              <c:idx val="3"/>
              <c:layout>
                <c:manualLayout>
                  <c:x val="1.0268562528996561E-3"/>
                  <c:y val="-2.7158216549228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0AF-44FC-98B8-74FA58891807}"/>
                </c:ext>
              </c:extLst>
            </c:dLbl>
            <c:dLbl>
              <c:idx val="5"/>
              <c:layout>
                <c:manualLayout>
                  <c:x val="0"/>
                  <c:y val="-3.1950842999092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0AF-44FC-98B8-74FA58891807}"/>
                </c:ext>
              </c:extLst>
            </c:dLbl>
            <c:dLbl>
              <c:idx val="6"/>
              <c:layout>
                <c:manualLayout>
                  <c:x val="1.0268562528996561E-3"/>
                  <c:y val="-2.7158216549228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0AF-44FC-98B8-74FA58891807}"/>
                </c:ext>
              </c:extLst>
            </c:dLbl>
            <c:dLbl>
              <c:idx val="8"/>
              <c:layout>
                <c:manualLayout>
                  <c:x val="0"/>
                  <c:y val="-3.03533008491375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0AF-44FC-98B8-74FA58891807}"/>
                </c:ext>
              </c:extLst>
            </c:dLbl>
            <c:dLbl>
              <c:idx val="9"/>
              <c:layout>
                <c:manualLayout>
                  <c:x val="0"/>
                  <c:y val="-3.0353300849137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0AF-44FC-98B8-74FA58891807}"/>
                </c:ext>
              </c:extLst>
            </c:dLbl>
            <c:dLbl>
              <c:idx val="10"/>
              <c:layout>
                <c:manualLayout>
                  <c:x val="1.0268562528995054E-3"/>
                  <c:y val="-2.55606743992739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0AF-44FC-98B8-74FA588918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'4'!$B$9:$B$19</c:f>
              <c:strCache>
                <c:ptCount val="11"/>
                <c:pt idx="0">
                  <c:v>総 数 ( 1,767 人)</c:v>
                </c:pt>
                <c:pt idx="1">
                  <c:v>［　性　］</c:v>
                </c:pt>
                <c:pt idx="2">
                  <c:v>男 性 ( 853 人）</c:v>
                </c:pt>
                <c:pt idx="3">
                  <c:v>女 性 ( 914 人）</c:v>
                </c:pt>
                <c:pt idx="4">
                  <c:v>［　年齢　］</c:v>
                </c:pt>
                <c:pt idx="5">
                  <c:v>18 ～ 29 歳 ( 187 人)</c:v>
                </c:pt>
                <c:pt idx="6">
                  <c:v>30 ～ 39 歳 ( 188 人)</c:v>
                </c:pt>
                <c:pt idx="7">
                  <c:v>40 ～ 49 歳 ( 293 人)</c:v>
                </c:pt>
                <c:pt idx="8">
                  <c:v>50 ～ 59 歳 ( 278 人)</c:v>
                </c:pt>
                <c:pt idx="9">
                  <c:v>60 ～ 69 歳 ( 315 人)</c:v>
                </c:pt>
                <c:pt idx="10">
                  <c:v>70 歳 以 上 ( 506 人)</c:v>
                </c:pt>
              </c:strCache>
            </c:strRef>
          </c:cat>
          <c:val>
            <c:numRef>
              <c:f>'4'!$E$9:$E$19</c:f>
              <c:numCache>
                <c:formatCode>General</c:formatCode>
                <c:ptCount val="11"/>
                <c:pt idx="0" formatCode="0.0_ ">
                  <c:v>1</c:v>
                </c:pt>
                <c:pt idx="2" formatCode="0.0_ ">
                  <c:v>0.6</c:v>
                </c:pt>
                <c:pt idx="3" formatCode="0.0_ ">
                  <c:v>1.4</c:v>
                </c:pt>
                <c:pt idx="5" formatCode="0.0_ ">
                  <c:v>1.1000000000000001</c:v>
                </c:pt>
                <c:pt idx="6" formatCode="0.0_ ">
                  <c:v>0.5</c:v>
                </c:pt>
                <c:pt idx="8" formatCode="0.0_ ">
                  <c:v>0.7</c:v>
                </c:pt>
                <c:pt idx="9" formatCode="0.0_ ">
                  <c:v>0.3</c:v>
                </c:pt>
                <c:pt idx="10" formatCode="0.0_ 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60AF-44FC-98B8-74FA58891807}"/>
            </c:ext>
          </c:extLst>
        </c:ser>
        <c:ser>
          <c:idx val="3"/>
          <c:order val="3"/>
          <c:tx>
            <c:strRef>
              <c:f>'4'!$F$8</c:f>
              <c:strCache>
                <c:ptCount val="1"/>
                <c:pt idx="0">
                  <c:v>あまり取り組みたくない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60AF-44FC-98B8-74FA58891807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'4'!$B$9:$B$19</c:f>
              <c:strCache>
                <c:ptCount val="11"/>
                <c:pt idx="0">
                  <c:v>総 数 ( 1,767 人)</c:v>
                </c:pt>
                <c:pt idx="1">
                  <c:v>［　性　］</c:v>
                </c:pt>
                <c:pt idx="2">
                  <c:v>男 性 ( 853 人）</c:v>
                </c:pt>
                <c:pt idx="3">
                  <c:v>女 性 ( 914 人）</c:v>
                </c:pt>
                <c:pt idx="4">
                  <c:v>［　年齢　］</c:v>
                </c:pt>
                <c:pt idx="5">
                  <c:v>18 ～ 29 歳 ( 187 人)</c:v>
                </c:pt>
                <c:pt idx="6">
                  <c:v>30 ～ 39 歳 ( 188 人)</c:v>
                </c:pt>
                <c:pt idx="7">
                  <c:v>40 ～ 49 歳 ( 293 人)</c:v>
                </c:pt>
                <c:pt idx="8">
                  <c:v>50 ～ 59 歳 ( 278 人)</c:v>
                </c:pt>
                <c:pt idx="9">
                  <c:v>60 ～ 69 歳 ( 315 人)</c:v>
                </c:pt>
                <c:pt idx="10">
                  <c:v>70 歳 以 上 ( 506 人)</c:v>
                </c:pt>
              </c:strCache>
            </c:strRef>
          </c:cat>
          <c:val>
            <c:numRef>
              <c:f>'4'!$F$9:$F$19</c:f>
              <c:numCache>
                <c:formatCode>General</c:formatCode>
                <c:ptCount val="11"/>
                <c:pt idx="0" formatCode="0.0_ ">
                  <c:v>5.7</c:v>
                </c:pt>
                <c:pt idx="2" formatCode="0.0_ ">
                  <c:v>6.2</c:v>
                </c:pt>
                <c:pt idx="3" formatCode="0.0_ ">
                  <c:v>5.0999999999999996</c:v>
                </c:pt>
                <c:pt idx="5" formatCode="0.0_ ">
                  <c:v>5.3</c:v>
                </c:pt>
                <c:pt idx="6" formatCode="0.0_ ">
                  <c:v>5.9</c:v>
                </c:pt>
                <c:pt idx="7" formatCode="0.0_ ">
                  <c:v>6.5</c:v>
                </c:pt>
                <c:pt idx="8" formatCode="0.0_ ">
                  <c:v>5.4</c:v>
                </c:pt>
                <c:pt idx="9" formatCode="0.0_ ">
                  <c:v>4.0999999999999996</c:v>
                </c:pt>
                <c:pt idx="10" formatCode="0.0_ 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60AF-44FC-98B8-74FA58891807}"/>
            </c:ext>
          </c:extLst>
        </c:ser>
        <c:ser>
          <c:idx val="4"/>
          <c:order val="4"/>
          <c:tx>
            <c:strRef>
              <c:f>'4'!$G$8</c:f>
              <c:strCache>
                <c:ptCount val="1"/>
                <c:pt idx="0">
                  <c:v>全く取り組みたくない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60AF-44FC-98B8-74FA58891807}"/>
              </c:ext>
            </c:extLst>
          </c:dPt>
          <c:dLbls>
            <c:dLbl>
              <c:idx val="0"/>
              <c:layout>
                <c:manualLayout>
                  <c:x val="1.437598754059518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0AF-44FC-98B8-74FA58891807}"/>
                </c:ext>
              </c:extLst>
            </c:dLbl>
            <c:dLbl>
              <c:idx val="2"/>
              <c:layout>
                <c:manualLayout>
                  <c:x val="1.6429700046394498E-2"/>
                  <c:y val="2.928793441245036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0AF-44FC-98B8-74FA58891807}"/>
                </c:ext>
              </c:extLst>
            </c:dLbl>
            <c:dLbl>
              <c:idx val="3"/>
              <c:layout>
                <c:manualLayout>
                  <c:x val="1.540284379349484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0AF-44FC-98B8-74FA58891807}"/>
                </c:ext>
              </c:extLst>
            </c:dLbl>
            <c:dLbl>
              <c:idx val="5"/>
              <c:layout>
                <c:manualLayout>
                  <c:x val="2.259083756379228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0AF-44FC-98B8-74FA58891807}"/>
                </c:ext>
              </c:extLst>
            </c:dLbl>
            <c:dLbl>
              <c:idx val="6"/>
              <c:layout>
                <c:manualLayout>
                  <c:x val="2.361769381669193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60AF-44FC-98B8-74FA58891807}"/>
                </c:ext>
              </c:extLst>
            </c:dLbl>
            <c:dLbl>
              <c:idx val="7"/>
              <c:layout>
                <c:manualLayout>
                  <c:x val="1.4375987540595185E-2"/>
                  <c:y val="-1.5975421499544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60AF-44FC-98B8-74FA58891807}"/>
                </c:ext>
              </c:extLst>
            </c:dLbl>
            <c:dLbl>
              <c:idx val="8"/>
              <c:layout>
                <c:manualLayout>
                  <c:x val="1.129541878189621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60AF-44FC-98B8-74FA58891807}"/>
                </c:ext>
              </c:extLst>
            </c:dLbl>
            <c:dLbl>
              <c:idx val="9"/>
              <c:layout>
                <c:manualLayout>
                  <c:x val="1.232227503479587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60AF-44FC-98B8-74FA58891807}"/>
                </c:ext>
              </c:extLst>
            </c:dLbl>
            <c:dLbl>
              <c:idx val="10"/>
              <c:layout>
                <c:manualLayout>
                  <c:x val="1.437598754059518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60AF-44FC-98B8-74FA588918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'4'!$B$9:$B$19</c:f>
              <c:strCache>
                <c:ptCount val="11"/>
                <c:pt idx="0">
                  <c:v>総 数 ( 1,767 人)</c:v>
                </c:pt>
                <c:pt idx="1">
                  <c:v>［　性　］</c:v>
                </c:pt>
                <c:pt idx="2">
                  <c:v>男 性 ( 853 人）</c:v>
                </c:pt>
                <c:pt idx="3">
                  <c:v>女 性 ( 914 人）</c:v>
                </c:pt>
                <c:pt idx="4">
                  <c:v>［　年齢　］</c:v>
                </c:pt>
                <c:pt idx="5">
                  <c:v>18 ～ 29 歳 ( 187 人)</c:v>
                </c:pt>
                <c:pt idx="6">
                  <c:v>30 ～ 39 歳 ( 188 人)</c:v>
                </c:pt>
                <c:pt idx="7">
                  <c:v>40 ～ 49 歳 ( 293 人)</c:v>
                </c:pt>
                <c:pt idx="8">
                  <c:v>50 ～ 59 歳 ( 278 人)</c:v>
                </c:pt>
                <c:pt idx="9">
                  <c:v>60 ～ 69 歳 ( 315 人)</c:v>
                </c:pt>
                <c:pt idx="10">
                  <c:v>70 歳 以 上 ( 506 人)</c:v>
                </c:pt>
              </c:strCache>
            </c:strRef>
          </c:cat>
          <c:val>
            <c:numRef>
              <c:f>'4'!$G$9:$G$19</c:f>
              <c:numCache>
                <c:formatCode>General</c:formatCode>
                <c:ptCount val="11"/>
                <c:pt idx="0" formatCode="0.0_ ">
                  <c:v>1.5</c:v>
                </c:pt>
                <c:pt idx="2" formatCode="0.0_ ">
                  <c:v>1.8</c:v>
                </c:pt>
                <c:pt idx="3" formatCode="0.0_ ">
                  <c:v>1.2</c:v>
                </c:pt>
                <c:pt idx="5" formatCode="0.0_ ">
                  <c:v>3.2</c:v>
                </c:pt>
                <c:pt idx="6" formatCode="0.0_ ">
                  <c:v>3.2</c:v>
                </c:pt>
                <c:pt idx="7" formatCode="0.0_ ">
                  <c:v>1.4</c:v>
                </c:pt>
                <c:pt idx="8" formatCode="0.0_ ">
                  <c:v>0.7</c:v>
                </c:pt>
                <c:pt idx="9" formatCode="0.0_ ">
                  <c:v>0.6</c:v>
                </c:pt>
                <c:pt idx="10" formatCode="0.0_ 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60AF-44FC-98B8-74FA588918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3964488"/>
        <c:axId val="673969288"/>
      </c:barChart>
      <c:catAx>
        <c:axId val="6739644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73969288"/>
        <c:crosses val="autoZero"/>
        <c:auto val="1"/>
        <c:lblAlgn val="ctr"/>
        <c:lblOffset val="100"/>
        <c:noMultiLvlLbl val="0"/>
      </c:catAx>
      <c:valAx>
        <c:axId val="673969288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73964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0.96577</cdr:x>
      <cdr:y>0.96331</cdr:y>
    </cdr:from>
    <cdr:to>
      <cdr:x>0.99596</cdr:x>
      <cdr:y>0.9978</cdr:y>
    </cdr:to>
    <cdr:sp macro="" textlink="">
      <cdr:nvSpPr>
        <cdr:cNvPr id="2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971F6EDE-0B4C-D7A2-A1EC-B11A6C7B955F}"/>
            </a:ext>
          </a:extLst>
        </cdr:cNvPr>
        <cdr:cNvSpPr txBox="1"/>
      </cdr:nvSpPr>
      <cdr:spPr>
        <a:xfrm xmlns:a="http://schemas.openxmlformats.org/drawingml/2006/main">
          <a:off x="11958621" y="7590625"/>
          <a:ext cx="373911" cy="271828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85ED-35E8-4D55-89BF-0AF33780243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A7B-0435-411E-B670-8090EB2AC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43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85ED-35E8-4D55-89BF-0AF33780243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A7B-0435-411E-B670-8090EB2AC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9707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85ED-35E8-4D55-89BF-0AF33780243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A7B-0435-411E-B670-8090EB2AC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72145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395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0679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60621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856680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350872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60615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15442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85ED-35E8-4D55-89BF-0AF33780243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A7B-0435-411E-B670-8090EB2AC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207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85ED-35E8-4D55-89BF-0AF33780243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A7B-0435-411E-B670-8090EB2AC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751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85ED-35E8-4D55-89BF-0AF33780243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A7B-0435-411E-B670-8090EB2AC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3394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85ED-35E8-4D55-89BF-0AF33780243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A7B-0435-411E-B670-8090EB2AC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696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85ED-35E8-4D55-89BF-0AF33780243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A7B-0435-411E-B670-8090EB2AC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52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85ED-35E8-4D55-89BF-0AF33780243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A7B-0435-411E-B670-8090EB2AC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423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85ED-35E8-4D55-89BF-0AF33780243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A7B-0435-411E-B670-8090EB2AC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14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85ED-35E8-4D55-89BF-0AF33780243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A7B-0435-411E-B670-8090EB2AC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329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C85ED-35E8-4D55-89BF-0AF33780243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A2A7B-0435-411E-B670-8090EB2AC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0082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99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17914131-2D62-B575-160B-C72BE762BFD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90499" y="1041400"/>
          <a:ext cx="8686801" cy="5422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761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2022-09-14T08:47:56Z</dcterms:created>
  <dcterms:modified xsi:type="dcterms:W3CDTF">2022-09-14T08:47:56Z</dcterms:modified>
</cp:coreProperties>
</file>