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脱炭素社会の認知度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'3'!$C$8</c:f>
              <c:strCache>
                <c:ptCount val="1"/>
                <c:pt idx="0">
                  <c:v>知っていた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EB0-4A10-B394-373ABD3D35CC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'3'!$B$9:$B$19</c:f>
              <c:strCache>
                <c:ptCount val="11"/>
                <c:pt idx="0">
                  <c:v>総 数 ( 1,767 人)</c:v>
                </c:pt>
                <c:pt idx="1">
                  <c:v>［　性　］</c:v>
                </c:pt>
                <c:pt idx="2">
                  <c:v>男 性 ( 853 人）</c:v>
                </c:pt>
                <c:pt idx="3">
                  <c:v>女 性 ( 914 人）</c:v>
                </c:pt>
                <c:pt idx="4">
                  <c:v>［　年齢　］</c:v>
                </c:pt>
                <c:pt idx="5">
                  <c:v>18 ～ 29 歳 ( 187 人)</c:v>
                </c:pt>
                <c:pt idx="6">
                  <c:v>30 ～ 39 歳 ( 188 人)</c:v>
                </c:pt>
                <c:pt idx="7">
                  <c:v>40 ～ 49 歳 ( 293 人)</c:v>
                </c:pt>
                <c:pt idx="8">
                  <c:v>50 ～ 59 歳 ( 278 人)</c:v>
                </c:pt>
                <c:pt idx="9">
                  <c:v>60 ～ 69 歳 ( 315 人)</c:v>
                </c:pt>
                <c:pt idx="10">
                  <c:v>70 歳 以 上 ( 506 人)</c:v>
                </c:pt>
              </c:strCache>
            </c:strRef>
          </c:cat>
          <c:val>
            <c:numRef>
              <c:f>'3'!$C$9:$C$19</c:f>
              <c:numCache>
                <c:formatCode>General</c:formatCode>
                <c:ptCount val="11"/>
                <c:pt idx="0" formatCode="0.0_ ">
                  <c:v>33.200000000000003</c:v>
                </c:pt>
                <c:pt idx="2" formatCode="0.0_ ">
                  <c:v>44.8</c:v>
                </c:pt>
                <c:pt idx="3" formatCode="0.0_ ">
                  <c:v>22.4</c:v>
                </c:pt>
                <c:pt idx="5" formatCode="0.0_ ">
                  <c:v>17.100000000000001</c:v>
                </c:pt>
                <c:pt idx="6" formatCode="0.0_ ">
                  <c:v>21.8</c:v>
                </c:pt>
                <c:pt idx="7" formatCode="0.0_ ">
                  <c:v>25.9</c:v>
                </c:pt>
                <c:pt idx="8" formatCode="0.0_ ">
                  <c:v>37.1</c:v>
                </c:pt>
                <c:pt idx="9" formatCode="0.0_ ">
                  <c:v>40.6</c:v>
                </c:pt>
                <c:pt idx="10" formatCode="0.0_ ">
                  <c:v>40.9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EB0-4A10-B394-373ABD3D35CC}"/>
            </c:ext>
          </c:extLst>
        </c:ser>
        <c:ser>
          <c:idx val="1"/>
          <c:order val="1"/>
          <c:tx>
            <c:strRef>
              <c:f>'3'!$D$8</c:f>
              <c:strCache>
                <c:ptCount val="1"/>
                <c:pt idx="0">
                  <c:v>言葉だけは知っていた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EB0-4A10-B394-373ABD3D35CC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'3'!$B$9:$B$19</c:f>
              <c:strCache>
                <c:ptCount val="11"/>
                <c:pt idx="0">
                  <c:v>総 数 ( 1,767 人)</c:v>
                </c:pt>
                <c:pt idx="1">
                  <c:v>［　性　］</c:v>
                </c:pt>
                <c:pt idx="2">
                  <c:v>男 性 ( 853 人）</c:v>
                </c:pt>
                <c:pt idx="3">
                  <c:v>女 性 ( 914 人）</c:v>
                </c:pt>
                <c:pt idx="4">
                  <c:v>［　年齢　］</c:v>
                </c:pt>
                <c:pt idx="5">
                  <c:v>18 ～ 29 歳 ( 187 人)</c:v>
                </c:pt>
                <c:pt idx="6">
                  <c:v>30 ～ 39 歳 ( 188 人)</c:v>
                </c:pt>
                <c:pt idx="7">
                  <c:v>40 ～ 49 歳 ( 293 人)</c:v>
                </c:pt>
                <c:pt idx="8">
                  <c:v>50 ～ 59 歳 ( 278 人)</c:v>
                </c:pt>
                <c:pt idx="9">
                  <c:v>60 ～ 69 歳 ( 315 人)</c:v>
                </c:pt>
                <c:pt idx="10">
                  <c:v>70 歳 以 上 ( 506 人)</c:v>
                </c:pt>
              </c:strCache>
            </c:strRef>
          </c:cat>
          <c:val>
            <c:numRef>
              <c:f>'3'!$D$9:$D$19</c:f>
              <c:numCache>
                <c:formatCode>General</c:formatCode>
                <c:ptCount val="11"/>
                <c:pt idx="0" formatCode="0.0_ ">
                  <c:v>35.1</c:v>
                </c:pt>
                <c:pt idx="2" formatCode="0.0_ ">
                  <c:v>32.700000000000003</c:v>
                </c:pt>
                <c:pt idx="3" formatCode="0.0_ ">
                  <c:v>37.4</c:v>
                </c:pt>
                <c:pt idx="5" formatCode="0.0_ ">
                  <c:v>28.3</c:v>
                </c:pt>
                <c:pt idx="6" formatCode="0.0_ ">
                  <c:v>27.7</c:v>
                </c:pt>
                <c:pt idx="7" formatCode="0.0_ ">
                  <c:v>32.4</c:v>
                </c:pt>
                <c:pt idx="8" formatCode="0.0_ ">
                  <c:v>33.799999999999997</c:v>
                </c:pt>
                <c:pt idx="9" formatCode="0.0_ ">
                  <c:v>39.4</c:v>
                </c:pt>
                <c:pt idx="10" formatCode="0.0_ ">
                  <c:v>40.1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EB0-4A10-B394-373ABD3D35CC}"/>
            </c:ext>
          </c:extLst>
        </c:ser>
        <c:ser>
          <c:idx val="2"/>
          <c:order val="2"/>
          <c:tx>
            <c:strRef>
              <c:f>'3'!$E$8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EB0-4A10-B394-373ABD3D35CC}"/>
              </c:ext>
            </c:extLst>
          </c:dPt>
          <c:dLbls>
            <c:dLbl>
              <c:idx val="0"/>
              <c:layout>
                <c:manualLayout>
                  <c:x val="9.7378277727908687E-4"/>
                  <c:y val="-3.67433436582356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EB0-4A10-B394-373ABD3D35CC}"/>
                </c:ext>
              </c:extLst>
            </c:dLbl>
            <c:dLbl>
              <c:idx val="2"/>
              <c:layout>
                <c:manualLayout>
                  <c:x val="0"/>
                  <c:y val="-3.1950842999092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EB0-4A10-B394-373ABD3D35CC}"/>
                </c:ext>
              </c:extLst>
            </c:dLbl>
            <c:dLbl>
              <c:idx val="3"/>
              <c:layout>
                <c:manualLayout>
                  <c:x val="0"/>
                  <c:y val="-3.0353300849137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EB0-4A10-B394-373ABD3D35CC}"/>
                </c:ext>
              </c:extLst>
            </c:dLbl>
            <c:dLbl>
              <c:idx val="5"/>
              <c:layout>
                <c:manualLayout>
                  <c:x val="0"/>
                  <c:y val="-3.1950842999092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EB0-4A10-B394-373ABD3D35CC}"/>
                </c:ext>
              </c:extLst>
            </c:dLbl>
            <c:dLbl>
              <c:idx val="6"/>
              <c:layout>
                <c:manualLayout>
                  <c:x val="0"/>
                  <c:y val="-2.87557586991830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EB0-4A10-B394-373ABD3D35CC}"/>
                </c:ext>
              </c:extLst>
            </c:dLbl>
            <c:dLbl>
              <c:idx val="7"/>
              <c:layout>
                <c:manualLayout>
                  <c:x val="-7.1409912067068527E-17"/>
                  <c:y val="-3.03533008491375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EB0-4A10-B394-373ABD3D35CC}"/>
                </c:ext>
              </c:extLst>
            </c:dLbl>
            <c:dLbl>
              <c:idx val="8"/>
              <c:layout>
                <c:manualLayout>
                  <c:x val="0"/>
                  <c:y val="-3.03533008491375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EB0-4A10-B394-373ABD3D35CC}"/>
                </c:ext>
              </c:extLst>
            </c:dLbl>
            <c:dLbl>
              <c:idx val="9"/>
              <c:layout>
                <c:manualLayout>
                  <c:x val="-1.4281982413413705E-16"/>
                  <c:y val="-2.87557586991831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EB0-4A10-B394-373ABD3D35CC}"/>
                </c:ext>
              </c:extLst>
            </c:dLbl>
            <c:dLbl>
              <c:idx val="10"/>
              <c:layout>
                <c:manualLayout>
                  <c:x val="9.7378277727908687E-4"/>
                  <c:y val="-2.7158216549228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EB0-4A10-B394-373ABD3D35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'3'!$B$9:$B$19</c:f>
              <c:strCache>
                <c:ptCount val="11"/>
                <c:pt idx="0">
                  <c:v>総 数 ( 1,767 人)</c:v>
                </c:pt>
                <c:pt idx="1">
                  <c:v>［　性　］</c:v>
                </c:pt>
                <c:pt idx="2">
                  <c:v>男 性 ( 853 人）</c:v>
                </c:pt>
                <c:pt idx="3">
                  <c:v>女 性 ( 914 人）</c:v>
                </c:pt>
                <c:pt idx="4">
                  <c:v>［　年齢　］</c:v>
                </c:pt>
                <c:pt idx="5">
                  <c:v>18 ～ 29 歳 ( 187 人)</c:v>
                </c:pt>
                <c:pt idx="6">
                  <c:v>30 ～ 39 歳 ( 188 人)</c:v>
                </c:pt>
                <c:pt idx="7">
                  <c:v>40 ～ 49 歳 ( 293 人)</c:v>
                </c:pt>
                <c:pt idx="8">
                  <c:v>50 ～ 59 歳 ( 278 人)</c:v>
                </c:pt>
                <c:pt idx="9">
                  <c:v>60 ～ 69 歳 ( 315 人)</c:v>
                </c:pt>
                <c:pt idx="10">
                  <c:v>70 歳 以 上 ( 506 人)</c:v>
                </c:pt>
              </c:strCache>
            </c:strRef>
          </c:cat>
          <c:val>
            <c:numRef>
              <c:f>'3'!$E$9:$E$19</c:f>
              <c:numCache>
                <c:formatCode>General</c:formatCode>
                <c:ptCount val="11"/>
                <c:pt idx="0" formatCode="0.0_ ">
                  <c:v>0.6</c:v>
                </c:pt>
                <c:pt idx="2" formatCode="0.0_ ">
                  <c:v>0.5</c:v>
                </c:pt>
                <c:pt idx="3" formatCode="0.0_ ">
                  <c:v>0.7</c:v>
                </c:pt>
                <c:pt idx="5" formatCode="0.0_ ">
                  <c:v>1.1000000000000001</c:v>
                </c:pt>
                <c:pt idx="6" formatCode="0.0_ ">
                  <c:v>0.5</c:v>
                </c:pt>
                <c:pt idx="7" formatCode="0.0_ ">
                  <c:v>0.3</c:v>
                </c:pt>
                <c:pt idx="8" formatCode="0.0_ ">
                  <c:v>0.4</c:v>
                </c:pt>
                <c:pt idx="10" formatCode="0.0_ 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DEB0-4A10-B394-373ABD3D35CC}"/>
            </c:ext>
          </c:extLst>
        </c:ser>
        <c:ser>
          <c:idx val="3"/>
          <c:order val="3"/>
          <c:tx>
            <c:strRef>
              <c:f>'3'!$F$8</c:f>
              <c:strCache>
                <c:ptCount val="1"/>
                <c:pt idx="0">
                  <c:v>知らなかった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DEB0-4A10-B394-373ABD3D35CC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'3'!$B$9:$B$19</c:f>
              <c:strCache>
                <c:ptCount val="11"/>
                <c:pt idx="0">
                  <c:v>総 数 ( 1,767 人)</c:v>
                </c:pt>
                <c:pt idx="1">
                  <c:v>［　性　］</c:v>
                </c:pt>
                <c:pt idx="2">
                  <c:v>男 性 ( 853 人）</c:v>
                </c:pt>
                <c:pt idx="3">
                  <c:v>女 性 ( 914 人）</c:v>
                </c:pt>
                <c:pt idx="4">
                  <c:v>［　年齢　］</c:v>
                </c:pt>
                <c:pt idx="5">
                  <c:v>18 ～ 29 歳 ( 187 人)</c:v>
                </c:pt>
                <c:pt idx="6">
                  <c:v>30 ～ 39 歳 ( 188 人)</c:v>
                </c:pt>
                <c:pt idx="7">
                  <c:v>40 ～ 49 歳 ( 293 人)</c:v>
                </c:pt>
                <c:pt idx="8">
                  <c:v>50 ～ 59 歳 ( 278 人)</c:v>
                </c:pt>
                <c:pt idx="9">
                  <c:v>60 ～ 69 歳 ( 315 人)</c:v>
                </c:pt>
                <c:pt idx="10">
                  <c:v>70 歳 以 上 ( 506 人)</c:v>
                </c:pt>
              </c:strCache>
            </c:strRef>
          </c:cat>
          <c:val>
            <c:numRef>
              <c:f>'3'!$F$9:$F$19</c:f>
              <c:numCache>
                <c:formatCode>General</c:formatCode>
                <c:ptCount val="11"/>
                <c:pt idx="0" formatCode="0.0_ ">
                  <c:v>31.1</c:v>
                </c:pt>
                <c:pt idx="2" formatCode="0.0_ ">
                  <c:v>22</c:v>
                </c:pt>
                <c:pt idx="3" formatCode="0.0_ ">
                  <c:v>39.5</c:v>
                </c:pt>
                <c:pt idx="5" formatCode="0.0_ ">
                  <c:v>53.5</c:v>
                </c:pt>
                <c:pt idx="6" formatCode="0.0_ ">
                  <c:v>50</c:v>
                </c:pt>
                <c:pt idx="7" formatCode="0.0_ ">
                  <c:v>41.3</c:v>
                </c:pt>
                <c:pt idx="8" formatCode="0.0_ ">
                  <c:v>28.8</c:v>
                </c:pt>
                <c:pt idx="9" formatCode="0.0_ ">
                  <c:v>20</c:v>
                </c:pt>
                <c:pt idx="10" formatCode="0.0_ 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DEB0-4A10-B394-373ABD3D35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73907528"/>
        <c:axId val="673911688"/>
      </c:barChart>
      <c:catAx>
        <c:axId val="6739075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73911688"/>
        <c:crosses val="autoZero"/>
        <c:auto val="1"/>
        <c:lblAlgn val="ctr"/>
        <c:lblOffset val="100"/>
        <c:noMultiLvlLbl val="0"/>
      </c:catAx>
      <c:valAx>
        <c:axId val="673911688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73907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0.96552</cdr:x>
      <cdr:y>0.95324</cdr:y>
    </cdr:from>
    <cdr:to>
      <cdr:x>0.99393</cdr:x>
      <cdr:y>0.98681</cdr:y>
    </cdr:to>
    <cdr:sp macro="" textlink="">
      <cdr:nvSpPr>
        <cdr:cNvPr id="2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56AE6B2C-7FF4-8B6E-99C3-B513C7DE1298}"/>
            </a:ext>
          </a:extLst>
        </cdr:cNvPr>
        <cdr:cNvSpPr txBox="1"/>
      </cdr:nvSpPr>
      <cdr:spPr>
        <a:xfrm xmlns:a="http://schemas.openxmlformats.org/drawingml/2006/main">
          <a:off x="12607636" y="7511303"/>
          <a:ext cx="371064" cy="26456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/>
            <a:t>(%)</a:t>
          </a:r>
          <a:endParaRPr kumimoji="1"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12827-A60A-4528-BE6F-3E37EF06648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27EB-70D6-49B9-AC53-83607E29C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4520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12827-A60A-4528-BE6F-3E37EF06648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27EB-70D6-49B9-AC53-83607E29C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8603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12827-A60A-4528-BE6F-3E37EF06648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27EB-70D6-49B9-AC53-83607E29C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5032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6524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1382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813372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266844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294385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40728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63101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12827-A60A-4528-BE6F-3E37EF06648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27EB-70D6-49B9-AC53-83607E29C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406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12827-A60A-4528-BE6F-3E37EF06648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27EB-70D6-49B9-AC53-83607E29C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269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12827-A60A-4528-BE6F-3E37EF06648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27EB-70D6-49B9-AC53-83607E29C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319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12827-A60A-4528-BE6F-3E37EF06648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27EB-70D6-49B9-AC53-83607E29C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2078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12827-A60A-4528-BE6F-3E37EF06648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27EB-70D6-49B9-AC53-83607E29C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159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12827-A60A-4528-BE6F-3E37EF06648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27EB-70D6-49B9-AC53-83607E29C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8137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12827-A60A-4528-BE6F-3E37EF06648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27EB-70D6-49B9-AC53-83607E29C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2300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12827-A60A-4528-BE6F-3E37EF06648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27EB-70D6-49B9-AC53-83607E29C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8484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12827-A60A-4528-BE6F-3E37EF06648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127EB-70D6-49B9-AC53-83607E29C4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431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99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607A3B26-0E60-9AA0-828B-C01BEEE5E8AC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66701" y="1041400"/>
          <a:ext cx="8483599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2900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2022-09-14T08:47:54Z</dcterms:created>
  <dcterms:modified xsi:type="dcterms:W3CDTF">2022-09-14T08:47:54Z</dcterms:modified>
</cp:coreProperties>
</file>