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パリ協定の認知度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'2'!$C$8</c:f>
              <c:strCache>
                <c:ptCount val="1"/>
                <c:pt idx="0">
                  <c:v>内容まで知っている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A2C-492E-BE88-BE075503CDCD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'2'!$B$9:$B$19</c:f>
              <c:strCache>
                <c:ptCount val="11"/>
                <c:pt idx="0">
                  <c:v>総 数 ( 1,767 人)</c:v>
                </c:pt>
                <c:pt idx="1">
                  <c:v>［　性　］</c:v>
                </c:pt>
                <c:pt idx="2">
                  <c:v>男 性 ( 853 人）</c:v>
                </c:pt>
                <c:pt idx="3">
                  <c:v>女 性 ( 914 人）</c:v>
                </c:pt>
                <c:pt idx="4">
                  <c:v>［　年齢　］</c:v>
                </c:pt>
                <c:pt idx="5">
                  <c:v>18 ～ 29 歳 ( 187 人)</c:v>
                </c:pt>
                <c:pt idx="6">
                  <c:v>30 ～ 39 歳 ( 188 人)</c:v>
                </c:pt>
                <c:pt idx="7">
                  <c:v>40 ～ 49 歳 ( 293 人)</c:v>
                </c:pt>
                <c:pt idx="8">
                  <c:v>50 ～ 59 歳 ( 278 人)</c:v>
                </c:pt>
                <c:pt idx="9">
                  <c:v>60 ～ 69 歳 ( 315 人)</c:v>
                </c:pt>
                <c:pt idx="10">
                  <c:v>70 歳 以 上 ( 506 人)</c:v>
                </c:pt>
              </c:strCache>
            </c:strRef>
          </c:cat>
          <c:val>
            <c:numRef>
              <c:f>'2'!$C$9:$C$19</c:f>
              <c:numCache>
                <c:formatCode>General</c:formatCode>
                <c:ptCount val="11"/>
                <c:pt idx="0" formatCode="0.0_ ">
                  <c:v>19.100000000000001</c:v>
                </c:pt>
                <c:pt idx="2" formatCode="0.0_ ">
                  <c:v>24.5</c:v>
                </c:pt>
                <c:pt idx="3" formatCode="0.0_ ">
                  <c:v>14</c:v>
                </c:pt>
                <c:pt idx="5" formatCode="0.0_ ">
                  <c:v>11.8</c:v>
                </c:pt>
                <c:pt idx="6" formatCode="0.0_ ">
                  <c:v>10.6</c:v>
                </c:pt>
                <c:pt idx="7" formatCode="0.0_ ">
                  <c:v>16.399999999999999</c:v>
                </c:pt>
                <c:pt idx="8" formatCode="0.0_ ">
                  <c:v>18.3</c:v>
                </c:pt>
                <c:pt idx="9" formatCode="0.0_ ">
                  <c:v>25.4</c:v>
                </c:pt>
                <c:pt idx="10" formatCode="0.0_ ">
                  <c:v>22.9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A2C-492E-BE88-BE075503CDCD}"/>
            </c:ext>
          </c:extLst>
        </c:ser>
        <c:ser>
          <c:idx val="1"/>
          <c:order val="1"/>
          <c:tx>
            <c:strRef>
              <c:f>'2'!$D$8</c:f>
              <c:strCache>
                <c:ptCount val="1"/>
                <c:pt idx="0">
                  <c:v>名前は聞いたことがある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3A2C-492E-BE88-BE075503CDCD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'2'!$B$9:$B$19</c:f>
              <c:strCache>
                <c:ptCount val="11"/>
                <c:pt idx="0">
                  <c:v>総 数 ( 1,767 人)</c:v>
                </c:pt>
                <c:pt idx="1">
                  <c:v>［　性　］</c:v>
                </c:pt>
                <c:pt idx="2">
                  <c:v>男 性 ( 853 人）</c:v>
                </c:pt>
                <c:pt idx="3">
                  <c:v>女 性 ( 914 人）</c:v>
                </c:pt>
                <c:pt idx="4">
                  <c:v>［　年齢　］</c:v>
                </c:pt>
                <c:pt idx="5">
                  <c:v>18 ～ 29 歳 ( 187 人)</c:v>
                </c:pt>
                <c:pt idx="6">
                  <c:v>30 ～ 39 歳 ( 188 人)</c:v>
                </c:pt>
                <c:pt idx="7">
                  <c:v>40 ～ 49 歳 ( 293 人)</c:v>
                </c:pt>
                <c:pt idx="8">
                  <c:v>50 ～ 59 歳 ( 278 人)</c:v>
                </c:pt>
                <c:pt idx="9">
                  <c:v>60 ～ 69 歳 ( 315 人)</c:v>
                </c:pt>
                <c:pt idx="10">
                  <c:v>70 歳 以 上 ( 506 人)</c:v>
                </c:pt>
              </c:strCache>
            </c:strRef>
          </c:cat>
          <c:val>
            <c:numRef>
              <c:f>'2'!$D$9:$D$19</c:f>
              <c:numCache>
                <c:formatCode>General</c:formatCode>
                <c:ptCount val="11"/>
                <c:pt idx="0" formatCode="0.0_ ">
                  <c:v>64.900000000000006</c:v>
                </c:pt>
                <c:pt idx="2" formatCode="0.0_ ">
                  <c:v>63.9</c:v>
                </c:pt>
                <c:pt idx="3" formatCode="0.0_ ">
                  <c:v>65.900000000000006</c:v>
                </c:pt>
                <c:pt idx="5" formatCode="0.0_ ">
                  <c:v>62</c:v>
                </c:pt>
                <c:pt idx="6" formatCode="0.0_ ">
                  <c:v>62.8</c:v>
                </c:pt>
                <c:pt idx="7" formatCode="0.0_ ">
                  <c:v>64.8</c:v>
                </c:pt>
                <c:pt idx="8" formatCode="0.0_ ">
                  <c:v>67.3</c:v>
                </c:pt>
                <c:pt idx="9" formatCode="0.0_ ">
                  <c:v>65.7</c:v>
                </c:pt>
                <c:pt idx="10" formatCode="0.0_ 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A2C-492E-BE88-BE075503CDCD}"/>
            </c:ext>
          </c:extLst>
        </c:ser>
        <c:ser>
          <c:idx val="2"/>
          <c:order val="2"/>
          <c:tx>
            <c:strRef>
              <c:f>'2'!$E$8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A2C-492E-BE88-BE075503CDCD}"/>
              </c:ext>
            </c:extLst>
          </c:dPt>
          <c:dLbls>
            <c:dLbl>
              <c:idx val="0"/>
              <c:layout>
                <c:manualLayout>
                  <c:x val="3.4658510424523214E-3"/>
                  <c:y val="-3.53515856489841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A2C-492E-BE88-BE075503CDCD}"/>
                </c:ext>
              </c:extLst>
            </c:dLbl>
            <c:dLbl>
              <c:idx val="2"/>
              <c:layout>
                <c:manualLayout>
                  <c:x val="0"/>
                  <c:y val="-2.97698797088821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A2C-492E-BE88-BE075503CDCD}"/>
                </c:ext>
              </c:extLst>
            </c:dLbl>
            <c:dLbl>
              <c:idx val="3"/>
              <c:layout>
                <c:manualLayout>
                  <c:x val="-1.6943964913861385E-16"/>
                  <c:y val="-3.34911146724925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A2C-492E-BE88-BE075503CDCD}"/>
                </c:ext>
              </c:extLst>
            </c:dLbl>
            <c:dLbl>
              <c:idx val="5"/>
              <c:layout>
                <c:manualLayout>
                  <c:x val="0"/>
                  <c:y val="-3.34911146724925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A2C-492E-BE88-BE075503CDCD}"/>
                </c:ext>
              </c:extLst>
            </c:dLbl>
            <c:dLbl>
              <c:idx val="6"/>
              <c:layout>
                <c:manualLayout>
                  <c:x val="0"/>
                  <c:y val="-3.34911146724924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A2C-492E-BE88-BE075503CDCD}"/>
                </c:ext>
              </c:extLst>
            </c:dLbl>
            <c:dLbl>
              <c:idx val="7"/>
              <c:layout>
                <c:manualLayout>
                  <c:x val="0"/>
                  <c:y val="-3.72123496361027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A2C-492E-BE88-BE075503CDCD}"/>
                </c:ext>
              </c:extLst>
            </c:dLbl>
            <c:dLbl>
              <c:idx val="8"/>
              <c:layout>
                <c:manualLayout>
                  <c:x val="-1.6943964913861385E-16"/>
                  <c:y val="-3.7212349636102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A2C-492E-BE88-BE075503CDCD}"/>
                </c:ext>
              </c:extLst>
            </c:dLbl>
            <c:dLbl>
              <c:idx val="9"/>
              <c:layout>
                <c:manualLayout>
                  <c:x val="0"/>
                  <c:y val="-3.16304971906872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A2C-492E-BE88-BE075503CDCD}"/>
                </c:ext>
              </c:extLst>
            </c:dLbl>
            <c:dLbl>
              <c:idx val="10"/>
              <c:layout>
                <c:manualLayout>
                  <c:x val="0"/>
                  <c:y val="-3.53517321542976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A2C-492E-BE88-BE075503CD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'2'!$B$9:$B$19</c:f>
              <c:strCache>
                <c:ptCount val="11"/>
                <c:pt idx="0">
                  <c:v>総 数 ( 1,767 人)</c:v>
                </c:pt>
                <c:pt idx="1">
                  <c:v>［　性　］</c:v>
                </c:pt>
                <c:pt idx="2">
                  <c:v>男 性 ( 853 人）</c:v>
                </c:pt>
                <c:pt idx="3">
                  <c:v>女 性 ( 914 人）</c:v>
                </c:pt>
                <c:pt idx="4">
                  <c:v>［　年齢　］</c:v>
                </c:pt>
                <c:pt idx="5">
                  <c:v>18 ～ 29 歳 ( 187 人)</c:v>
                </c:pt>
                <c:pt idx="6">
                  <c:v>30 ～ 39 歳 ( 188 人)</c:v>
                </c:pt>
                <c:pt idx="7">
                  <c:v>40 ～ 49 歳 ( 293 人)</c:v>
                </c:pt>
                <c:pt idx="8">
                  <c:v>50 ～ 59 歳 ( 278 人)</c:v>
                </c:pt>
                <c:pt idx="9">
                  <c:v>60 ～ 69 歳 ( 315 人)</c:v>
                </c:pt>
                <c:pt idx="10">
                  <c:v>70 歳 以 上 ( 506 人)</c:v>
                </c:pt>
              </c:strCache>
            </c:strRef>
          </c:cat>
          <c:val>
            <c:numRef>
              <c:f>'2'!$E$9:$E$19</c:f>
              <c:numCache>
                <c:formatCode>General</c:formatCode>
                <c:ptCount val="11"/>
                <c:pt idx="0" formatCode="0.0_ ">
                  <c:v>2.7</c:v>
                </c:pt>
                <c:pt idx="2" formatCode="0.0_ ">
                  <c:v>3</c:v>
                </c:pt>
                <c:pt idx="3" formatCode="0.0_ ">
                  <c:v>2.4</c:v>
                </c:pt>
                <c:pt idx="5" formatCode="0.0_ ">
                  <c:v>3.2</c:v>
                </c:pt>
                <c:pt idx="6" formatCode="0.0_ ">
                  <c:v>1.6</c:v>
                </c:pt>
                <c:pt idx="7" formatCode="0.0_ ">
                  <c:v>2.7</c:v>
                </c:pt>
                <c:pt idx="8" formatCode="0.0_ ">
                  <c:v>2.9</c:v>
                </c:pt>
                <c:pt idx="9" formatCode="0.0_ ">
                  <c:v>3.5</c:v>
                </c:pt>
                <c:pt idx="10" formatCode="0.0_ 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A2C-492E-BE88-BE075503CDCD}"/>
            </c:ext>
          </c:extLst>
        </c:ser>
        <c:ser>
          <c:idx val="3"/>
          <c:order val="3"/>
          <c:tx>
            <c:strRef>
              <c:f>'2'!$F$8</c:f>
              <c:strCache>
                <c:ptCount val="1"/>
                <c:pt idx="0">
                  <c:v>知らない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3A2C-492E-BE88-BE075503CDCD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'2'!$B$9:$B$19</c:f>
              <c:strCache>
                <c:ptCount val="11"/>
                <c:pt idx="0">
                  <c:v>総 数 ( 1,767 人)</c:v>
                </c:pt>
                <c:pt idx="1">
                  <c:v>［　性　］</c:v>
                </c:pt>
                <c:pt idx="2">
                  <c:v>男 性 ( 853 人）</c:v>
                </c:pt>
                <c:pt idx="3">
                  <c:v>女 性 ( 914 人）</c:v>
                </c:pt>
                <c:pt idx="4">
                  <c:v>［　年齢　］</c:v>
                </c:pt>
                <c:pt idx="5">
                  <c:v>18 ～ 29 歳 ( 187 人)</c:v>
                </c:pt>
                <c:pt idx="6">
                  <c:v>30 ～ 39 歳 ( 188 人)</c:v>
                </c:pt>
                <c:pt idx="7">
                  <c:v>40 ～ 49 歳 ( 293 人)</c:v>
                </c:pt>
                <c:pt idx="8">
                  <c:v>50 ～ 59 歳 ( 278 人)</c:v>
                </c:pt>
                <c:pt idx="9">
                  <c:v>60 ～ 69 歳 ( 315 人)</c:v>
                </c:pt>
                <c:pt idx="10">
                  <c:v>70 歳 以 上 ( 506 人)</c:v>
                </c:pt>
              </c:strCache>
            </c:strRef>
          </c:cat>
          <c:val>
            <c:numRef>
              <c:f>'2'!$F$9:$F$19</c:f>
              <c:numCache>
                <c:formatCode>General</c:formatCode>
                <c:ptCount val="11"/>
                <c:pt idx="0" formatCode="0.0_ ">
                  <c:v>13.3</c:v>
                </c:pt>
                <c:pt idx="2" formatCode="0.0_ ">
                  <c:v>8.6</c:v>
                </c:pt>
                <c:pt idx="3" formatCode="0.0_ ">
                  <c:v>17.7</c:v>
                </c:pt>
                <c:pt idx="5" formatCode="0.0_ ">
                  <c:v>23</c:v>
                </c:pt>
                <c:pt idx="6" formatCode="0.0_ ">
                  <c:v>25</c:v>
                </c:pt>
                <c:pt idx="7" formatCode="0.0_ ">
                  <c:v>16</c:v>
                </c:pt>
                <c:pt idx="8" formatCode="0.0_ ">
                  <c:v>11.5</c:v>
                </c:pt>
                <c:pt idx="9" formatCode="0.0_ ">
                  <c:v>5.4</c:v>
                </c:pt>
                <c:pt idx="10" formatCode="0.0_ ">
                  <c:v>9.6999999999999993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3A2C-492E-BE88-BE075503CD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6821112"/>
        <c:axId val="476822072"/>
      </c:barChart>
      <c:catAx>
        <c:axId val="4768211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76822072"/>
        <c:crosses val="autoZero"/>
        <c:auto val="1"/>
        <c:lblAlgn val="ctr"/>
        <c:lblOffset val="100"/>
        <c:noMultiLvlLbl val="0"/>
      </c:catAx>
      <c:valAx>
        <c:axId val="476822072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76821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0.9718</cdr:x>
      <cdr:y>0.95998</cdr:y>
    </cdr:from>
    <cdr:to>
      <cdr:x>1</cdr:x>
      <cdr:y>0.99317</cdr:y>
    </cdr:to>
    <cdr:sp macro="" textlink="">
      <cdr:nvSpPr>
        <cdr:cNvPr id="2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56AE6B2C-7FF4-8B6E-99C3-B513C7DE1298}"/>
            </a:ext>
          </a:extLst>
        </cdr:cNvPr>
        <cdr:cNvSpPr txBox="1"/>
      </cdr:nvSpPr>
      <cdr:spPr>
        <a:xfrm xmlns:a="http://schemas.openxmlformats.org/drawingml/2006/main">
          <a:off x="12787043" y="7652130"/>
          <a:ext cx="371064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/>
            <a:t>(%)</a:t>
          </a:r>
          <a:endParaRPr kumimoji="1"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E994-C824-4A21-BC72-FBCA3C71F1D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03BC-EADD-4961-B6EB-37394F57F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7947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E994-C824-4A21-BC72-FBCA3C71F1D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03BC-EADD-4961-B6EB-37394F57F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154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E994-C824-4A21-BC72-FBCA3C71F1D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03BC-EADD-4961-B6EB-37394F57F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0380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8685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74597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8818583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849208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11652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94612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E994-C824-4A21-BC72-FBCA3C71F1D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03BC-EADD-4961-B6EB-37394F57F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028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E994-C824-4A21-BC72-FBCA3C71F1D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03BC-EADD-4961-B6EB-37394F57F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868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E994-C824-4A21-BC72-FBCA3C71F1D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03BC-EADD-4961-B6EB-37394F57F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768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E994-C824-4A21-BC72-FBCA3C71F1D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03BC-EADD-4961-B6EB-37394F57F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481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E994-C824-4A21-BC72-FBCA3C71F1D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03BC-EADD-4961-B6EB-37394F57F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656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E994-C824-4A21-BC72-FBCA3C71F1D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03BC-EADD-4961-B6EB-37394F57F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223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E994-C824-4A21-BC72-FBCA3C71F1D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03BC-EADD-4961-B6EB-37394F57F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613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E994-C824-4A21-BC72-FBCA3C71F1D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03BC-EADD-4961-B6EB-37394F57F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24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CE994-C824-4A21-BC72-FBCA3C71F1D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703BC-EADD-4961-B6EB-37394F57F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592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501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E406C1A2-AB58-F531-D76D-E4C2D0FD4E76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01601" y="1003300"/>
          <a:ext cx="8851900" cy="551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32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2022-09-14T08:47:53Z</dcterms:created>
  <dcterms:modified xsi:type="dcterms:W3CDTF">2022-09-14T08:47:53Z</dcterms:modified>
</cp:coreProperties>
</file>