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追加的な経費負担をしてもよい行政サービス</a:t>
            </a:r>
            <a:r>
              <a:rPr lang="ja-JP" altLang="en-US" sz="1200" b="0" i="0" u="none" strike="noStrike" baseline="0" dirty="0"/>
              <a:t> </a:t>
            </a: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2850560909616027"/>
          <c:w val="0.53450633417123083"/>
          <c:h val="0.838978810081172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(a)人口20万人未満（n=2,751人、M.T.=194.4%)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'14'!$B$9:$B$18</c:f>
              <c:strCache>
                <c:ptCount val="10"/>
                <c:pt idx="0">
                  <c:v>医療・健康づくり施策の強化</c:v>
                </c:pt>
                <c:pt idx="1">
                  <c:v>福祉施策（高齢者活動支援、介護支援、
障害者支援など）の強化</c:v>
                </c:pt>
                <c:pt idx="2">
                  <c:v>地域の公共交通サービスの提供や
道路などの整備</c:v>
                </c:pt>
                <c:pt idx="3">
                  <c:v>子育て・教育施策の強化</c:v>
                </c:pt>
                <c:pt idx="4">
                  <c:v>上下水道やゴミ収集などの生活環境の整備</c:v>
                </c:pt>
                <c:pt idx="5">
                  <c:v>文化・スポーツ施設（博物館、体育館など）の整備</c:v>
                </c:pt>
                <c:pt idx="6">
                  <c:v>各種行政サービスについて
相談・申請できる窓口機能の向上</c:v>
                </c:pt>
                <c:pt idx="7">
                  <c:v>市民講座など社会教育の充実</c:v>
                </c:pt>
                <c:pt idx="8">
                  <c:v>その他</c:v>
                </c:pt>
                <c:pt idx="9">
                  <c:v>無回答</c:v>
                </c:pt>
              </c:strCache>
            </c:strRef>
          </c:cat>
          <c:val>
            <c:numRef>
              <c:f>'14'!$C$9:$C$18</c:f>
              <c:numCache>
                <c:formatCode>0.0</c:formatCode>
                <c:ptCount val="10"/>
                <c:pt idx="0">
                  <c:v>42.6</c:v>
                </c:pt>
                <c:pt idx="1">
                  <c:v>36</c:v>
                </c:pt>
                <c:pt idx="2">
                  <c:v>28</c:v>
                </c:pt>
                <c:pt idx="3">
                  <c:v>21.8</c:v>
                </c:pt>
                <c:pt idx="4">
                  <c:v>18.8</c:v>
                </c:pt>
                <c:pt idx="5">
                  <c:v>13.3</c:v>
                </c:pt>
                <c:pt idx="6">
                  <c:v>10.5</c:v>
                </c:pt>
                <c:pt idx="7">
                  <c:v>10</c:v>
                </c:pt>
                <c:pt idx="8">
                  <c:v>3.8</c:v>
                </c:pt>
                <c:pt idx="9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94-4425-96E4-A34D13484A08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(b)人口20万人以上（n=1,155人、M.T.=202.9%)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'14'!$B$9:$B$18</c:f>
              <c:strCache>
                <c:ptCount val="10"/>
                <c:pt idx="0">
                  <c:v>医療・健康づくり施策の強化</c:v>
                </c:pt>
                <c:pt idx="1">
                  <c:v>福祉施策（高齢者活動支援、介護支援、
障害者支援など）の強化</c:v>
                </c:pt>
                <c:pt idx="2">
                  <c:v>地域の公共交通サービスの提供や
道路などの整備</c:v>
                </c:pt>
                <c:pt idx="3">
                  <c:v>子育て・教育施策の強化</c:v>
                </c:pt>
                <c:pt idx="4">
                  <c:v>上下水道やゴミ収集などの生活環境の整備</c:v>
                </c:pt>
                <c:pt idx="5">
                  <c:v>文化・スポーツ施設（博物館、体育館など）の整備</c:v>
                </c:pt>
                <c:pt idx="6">
                  <c:v>各種行政サービスについて
相談・申請できる窓口機能の向上</c:v>
                </c:pt>
                <c:pt idx="7">
                  <c:v>市民講座など社会教育の充実</c:v>
                </c:pt>
                <c:pt idx="8">
                  <c:v>その他</c:v>
                </c:pt>
                <c:pt idx="9">
                  <c:v>無回答</c:v>
                </c:pt>
              </c:strCache>
            </c:strRef>
          </c:cat>
          <c:val>
            <c:numRef>
              <c:f>'14'!$D$9:$D$18</c:f>
              <c:numCache>
                <c:formatCode>0.0</c:formatCode>
                <c:ptCount val="10"/>
                <c:pt idx="0">
                  <c:v>43.8</c:v>
                </c:pt>
                <c:pt idx="1">
                  <c:v>35</c:v>
                </c:pt>
                <c:pt idx="2">
                  <c:v>21.5</c:v>
                </c:pt>
                <c:pt idx="3">
                  <c:v>24.2</c:v>
                </c:pt>
                <c:pt idx="4">
                  <c:v>21.3</c:v>
                </c:pt>
                <c:pt idx="5">
                  <c:v>17.3</c:v>
                </c:pt>
                <c:pt idx="6">
                  <c:v>13.5</c:v>
                </c:pt>
                <c:pt idx="7">
                  <c:v>13.6</c:v>
                </c:pt>
                <c:pt idx="8">
                  <c:v>4.9000000000000004</c:v>
                </c:pt>
                <c:pt idx="9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94-4425-96E4-A34D13484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836393600905597"/>
          <c:y val="0.81571383911998607"/>
          <c:w val="0.44916016047676915"/>
          <c:h val="8.5694462372531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0.00526</cdr:y>
    </cdr:from>
    <cdr:to>
      <cdr:x>1</cdr:x>
      <cdr:y>0.1178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32688" y="26915"/>
          <a:ext cx="974412" cy="575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7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40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24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120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16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50379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7308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216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412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215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74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01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17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72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0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40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97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15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F89F8-F80E-4DC3-A1F3-9E52D90C008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DDB48-F23E-4C1F-8E7B-887BDE2949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06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7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D1346D2-F4FF-7C4F-B2FB-EBD4BC2D29E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76226" y="1066800"/>
          <a:ext cx="8420100" cy="542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34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2022-09-14T08:46:31Z</dcterms:created>
  <dcterms:modified xsi:type="dcterms:W3CDTF">2022-09-14T08:46:31Z</dcterms:modified>
</cp:coreProperties>
</file>