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行政が機能強化すべき分野 </a:t>
            </a:r>
            <a:r>
              <a:rPr lang="ja-JP" altLang="en-US" sz="1200" b="0" i="0" u="none" strike="noStrike" baseline="0" dirty="0"/>
              <a:t> </a:t>
            </a: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2850560909616027"/>
          <c:w val="0.53450633417123083"/>
          <c:h val="0.838978810081172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'13'!$C$8</c:f>
              <c:strCache>
                <c:ptCount val="1"/>
                <c:pt idx="0">
                  <c:v>(a)人口20万人未満（n=2,751人、M.T.=322.0%)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'13'!$B$9:$B$22</c:f>
              <c:strCache>
                <c:ptCount val="14"/>
                <c:pt idx="0">
                  <c:v>医療・健康づくり施策</c:v>
                </c:pt>
                <c:pt idx="1">
                  <c:v>福祉施策（高齢者活動支援、介護支援、
障害者支援など）</c:v>
                </c:pt>
                <c:pt idx="2">
                  <c:v>地域の公共交通サービスの提供や
道路などの整備</c:v>
                </c:pt>
                <c:pt idx="3">
                  <c:v>交通安全・防犯対策</c:v>
                </c:pt>
                <c:pt idx="4">
                  <c:v>子育て・教育施策</c:v>
                </c:pt>
                <c:pt idx="5">
                  <c:v>防災対策</c:v>
                </c:pt>
                <c:pt idx="6">
                  <c:v>企業や商店街の支援などの
産業振興・雇用対策</c:v>
                </c:pt>
                <c:pt idx="7">
                  <c:v>上下水道やゴミ収集などの生活環境の整備</c:v>
                </c:pt>
                <c:pt idx="8">
                  <c:v>各種行政サービスについて
相談・申請できる窓口機能の確保</c:v>
                </c:pt>
                <c:pt idx="9">
                  <c:v>都市計画などのまちづくり</c:v>
                </c:pt>
                <c:pt idx="10">
                  <c:v>マイナンバーカードをはじめとする
行政のICT化（電子化）</c:v>
                </c:pt>
                <c:pt idx="11">
                  <c:v>文化の振興</c:v>
                </c:pt>
                <c:pt idx="12">
                  <c:v>その他</c:v>
                </c:pt>
                <c:pt idx="13">
                  <c:v>無回答</c:v>
                </c:pt>
              </c:strCache>
            </c:strRef>
          </c:cat>
          <c:val>
            <c:numRef>
              <c:f>'13'!$C$9:$C$22</c:f>
              <c:numCache>
                <c:formatCode>0.0</c:formatCode>
                <c:ptCount val="14"/>
                <c:pt idx="0">
                  <c:v>48.5</c:v>
                </c:pt>
                <c:pt idx="1">
                  <c:v>47</c:v>
                </c:pt>
                <c:pt idx="2">
                  <c:v>41.3</c:v>
                </c:pt>
                <c:pt idx="3">
                  <c:v>32.4</c:v>
                </c:pt>
                <c:pt idx="4">
                  <c:v>26.9</c:v>
                </c:pt>
                <c:pt idx="5">
                  <c:v>23.6</c:v>
                </c:pt>
                <c:pt idx="6">
                  <c:v>21.4</c:v>
                </c:pt>
                <c:pt idx="7">
                  <c:v>21</c:v>
                </c:pt>
                <c:pt idx="8">
                  <c:v>20.9</c:v>
                </c:pt>
                <c:pt idx="9">
                  <c:v>14.8</c:v>
                </c:pt>
                <c:pt idx="10">
                  <c:v>11</c:v>
                </c:pt>
                <c:pt idx="11">
                  <c:v>7.7</c:v>
                </c:pt>
                <c:pt idx="12">
                  <c:v>1.5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2F-429E-8BEE-9CA8D1B2F066}"/>
            </c:ext>
          </c:extLst>
        </c:ser>
        <c:ser>
          <c:idx val="1"/>
          <c:order val="1"/>
          <c:tx>
            <c:strRef>
              <c:f>'13'!$D$8</c:f>
              <c:strCache>
                <c:ptCount val="1"/>
                <c:pt idx="0">
                  <c:v>(b)人口20万人以上（n=1,155人、M.T.=330.8%)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'13'!$B$9:$B$22</c:f>
              <c:strCache>
                <c:ptCount val="14"/>
                <c:pt idx="0">
                  <c:v>医療・健康づくり施策</c:v>
                </c:pt>
                <c:pt idx="1">
                  <c:v>福祉施策（高齢者活動支援、介護支援、
障害者支援など）</c:v>
                </c:pt>
                <c:pt idx="2">
                  <c:v>地域の公共交通サービスの提供や
道路などの整備</c:v>
                </c:pt>
                <c:pt idx="3">
                  <c:v>交通安全・防犯対策</c:v>
                </c:pt>
                <c:pt idx="4">
                  <c:v>子育て・教育施策</c:v>
                </c:pt>
                <c:pt idx="5">
                  <c:v>防災対策</c:v>
                </c:pt>
                <c:pt idx="6">
                  <c:v>企業や商店街の支援などの
産業振興・雇用対策</c:v>
                </c:pt>
                <c:pt idx="7">
                  <c:v>上下水道やゴミ収集などの生活環境の整備</c:v>
                </c:pt>
                <c:pt idx="8">
                  <c:v>各種行政サービスについて
相談・申請できる窓口機能の確保</c:v>
                </c:pt>
                <c:pt idx="9">
                  <c:v>都市計画などのまちづくり</c:v>
                </c:pt>
                <c:pt idx="10">
                  <c:v>マイナンバーカードをはじめとする
行政のICT化（電子化）</c:v>
                </c:pt>
                <c:pt idx="11">
                  <c:v>文化の振興</c:v>
                </c:pt>
                <c:pt idx="12">
                  <c:v>その他</c:v>
                </c:pt>
                <c:pt idx="13">
                  <c:v>無回答</c:v>
                </c:pt>
              </c:strCache>
            </c:strRef>
          </c:cat>
          <c:val>
            <c:numRef>
              <c:f>'13'!$D$9:$D$22</c:f>
              <c:numCache>
                <c:formatCode>0.0</c:formatCode>
                <c:ptCount val="14"/>
                <c:pt idx="0">
                  <c:v>49</c:v>
                </c:pt>
                <c:pt idx="1">
                  <c:v>42.6</c:v>
                </c:pt>
                <c:pt idx="2">
                  <c:v>34.200000000000003</c:v>
                </c:pt>
                <c:pt idx="3">
                  <c:v>38.799999999999997</c:v>
                </c:pt>
                <c:pt idx="4">
                  <c:v>28.1</c:v>
                </c:pt>
                <c:pt idx="5">
                  <c:v>29.5</c:v>
                </c:pt>
                <c:pt idx="6">
                  <c:v>18.399999999999999</c:v>
                </c:pt>
                <c:pt idx="7">
                  <c:v>23.2</c:v>
                </c:pt>
                <c:pt idx="8">
                  <c:v>23.9</c:v>
                </c:pt>
                <c:pt idx="9">
                  <c:v>12.8</c:v>
                </c:pt>
                <c:pt idx="10">
                  <c:v>15.4</c:v>
                </c:pt>
                <c:pt idx="11">
                  <c:v>9.3000000000000007</c:v>
                </c:pt>
                <c:pt idx="12">
                  <c:v>2.5</c:v>
                </c:pt>
                <c:pt idx="1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2F-429E-8BEE-9CA8D1B2F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624977110419348"/>
          <c:y val="0.85541603201239191"/>
          <c:w val="0.44916016047676915"/>
          <c:h val="8.5694462372531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0.02511</cdr:y>
    </cdr:from>
    <cdr:to>
      <cdr:x>1</cdr:x>
      <cdr:y>0.13765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32688" y="165216"/>
          <a:ext cx="974412" cy="740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18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04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88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2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04197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17803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9480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258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919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65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49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56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50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54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5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9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25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DAE1-AA2A-4F89-9789-5DD5EC48743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FCDA1-BD43-4E65-8CE7-DF7BF188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69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3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91EEC93-CF43-9B49-8563-3C53ECFEF8E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6700" y="904875"/>
          <a:ext cx="8553449" cy="566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2022-09-14T08:46:32Z</dcterms:created>
  <dcterms:modified xsi:type="dcterms:W3CDTF">2022-09-14T08:46:32Z</dcterms:modified>
</cp:coreProperties>
</file>