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200" b="0" i="0" u="none" strike="noStrike" baseline="0" dirty="0">
                <a:effectLst/>
              </a:rPr>
              <a:t>地域における生活環境に関して行政が力を入れるべき施策</a:t>
            </a:r>
            <a:r>
              <a:rPr lang="ja-JP" altLang="en-US" sz="1200" b="0" i="0" u="none" strike="noStrike" baseline="0" dirty="0"/>
              <a:t> </a:t>
            </a:r>
            <a:endParaRPr lang="ja-JP" altLang="en-US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1941106443767961"/>
          <c:y val="0.13477258380677098"/>
          <c:w val="0.53450633417123083"/>
          <c:h val="0.853808958306441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'12'!$C$8</c:f>
              <c:strCache>
                <c:ptCount val="1"/>
                <c:pt idx="0">
                  <c:v>(a)人口20万人未満（n=2,751人、M.T.=289.9%)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'12'!$B$9:$B$21</c:f>
              <c:strCache>
                <c:ptCount val="13"/>
                <c:pt idx="0">
                  <c:v>地域の雇用の場の確保</c:v>
                </c:pt>
                <c:pt idx="1">
                  <c:v>コミュニティバスなどの移動手段の確保</c:v>
                </c:pt>
                <c:pt idx="2">
                  <c:v>地域の担い手（若者、町内会など）の育成・確保</c:v>
                </c:pt>
                <c:pt idx="3">
                  <c:v>福祉施設（介護施設、障害者支援施設など）の整備</c:v>
                </c:pt>
                <c:pt idx="4">
                  <c:v>食品や日用品などの配達サービスの支援</c:v>
                </c:pt>
                <c:pt idx="5">
                  <c:v>住宅の保守・建て替え支援、公営住宅の整備</c:v>
                </c:pt>
                <c:pt idx="6">
                  <c:v>食品や日用品などの移動販売の支援</c:v>
                </c:pt>
                <c:pt idx="7">
                  <c:v>子育て・教育施設（保育園・幼稚園・学校など）の整備</c:v>
                </c:pt>
                <c:pt idx="8">
                  <c:v>地域内外の人が集まる交流場所の整備</c:v>
                </c:pt>
                <c:pt idx="9">
                  <c:v>文化施設（博物館や図書館、公民館など）の整備</c:v>
                </c:pt>
                <c:pt idx="10">
                  <c:v>インターネットを活用した遠隔授業・講座</c:v>
                </c:pt>
                <c:pt idx="11">
                  <c:v>その他</c:v>
                </c:pt>
                <c:pt idx="12">
                  <c:v>無回答</c:v>
                </c:pt>
              </c:strCache>
            </c:strRef>
          </c:cat>
          <c:val>
            <c:numRef>
              <c:f>'12'!$C$9:$C$21</c:f>
              <c:numCache>
                <c:formatCode>0.0</c:formatCode>
                <c:ptCount val="13"/>
                <c:pt idx="0">
                  <c:v>43.6</c:v>
                </c:pt>
                <c:pt idx="1">
                  <c:v>36</c:v>
                </c:pt>
                <c:pt idx="2">
                  <c:v>33.299999999999997</c:v>
                </c:pt>
                <c:pt idx="3">
                  <c:v>32.299999999999997</c:v>
                </c:pt>
                <c:pt idx="4">
                  <c:v>30.2</c:v>
                </c:pt>
                <c:pt idx="5">
                  <c:v>26.9</c:v>
                </c:pt>
                <c:pt idx="6">
                  <c:v>23.4</c:v>
                </c:pt>
                <c:pt idx="7">
                  <c:v>22.6</c:v>
                </c:pt>
                <c:pt idx="8">
                  <c:v>15.1</c:v>
                </c:pt>
                <c:pt idx="9">
                  <c:v>10.5</c:v>
                </c:pt>
                <c:pt idx="10">
                  <c:v>9.9</c:v>
                </c:pt>
                <c:pt idx="11">
                  <c:v>2.2999999999999998</c:v>
                </c:pt>
                <c:pt idx="1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AD-4CFD-958A-E4A1EC9E0A35}"/>
            </c:ext>
          </c:extLst>
        </c:ser>
        <c:ser>
          <c:idx val="1"/>
          <c:order val="1"/>
          <c:tx>
            <c:strRef>
              <c:f>'12'!$D$8</c:f>
              <c:strCache>
                <c:ptCount val="1"/>
                <c:pt idx="0">
                  <c:v>(b)人口20万人以上（n=1,155人、M.T.=272.7%)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'12'!$B$9:$B$21</c:f>
              <c:strCache>
                <c:ptCount val="13"/>
                <c:pt idx="0">
                  <c:v>地域の雇用の場の確保</c:v>
                </c:pt>
                <c:pt idx="1">
                  <c:v>コミュニティバスなどの移動手段の確保</c:v>
                </c:pt>
                <c:pt idx="2">
                  <c:v>地域の担い手（若者、町内会など）の育成・確保</c:v>
                </c:pt>
                <c:pt idx="3">
                  <c:v>福祉施設（介護施設、障害者支援施設など）の整備</c:v>
                </c:pt>
                <c:pt idx="4">
                  <c:v>食品や日用品などの配達サービスの支援</c:v>
                </c:pt>
                <c:pt idx="5">
                  <c:v>住宅の保守・建て替え支援、公営住宅の整備</c:v>
                </c:pt>
                <c:pt idx="6">
                  <c:v>食品や日用品などの移動販売の支援</c:v>
                </c:pt>
                <c:pt idx="7">
                  <c:v>子育て・教育施設（保育園・幼稚園・学校など）の整備</c:v>
                </c:pt>
                <c:pt idx="8">
                  <c:v>地域内外の人が集まる交流場所の整備</c:v>
                </c:pt>
                <c:pt idx="9">
                  <c:v>文化施設（博物館や図書館、公民館など）の整備</c:v>
                </c:pt>
                <c:pt idx="10">
                  <c:v>インターネットを活用した遠隔授業・講座</c:v>
                </c:pt>
                <c:pt idx="11">
                  <c:v>その他</c:v>
                </c:pt>
                <c:pt idx="12">
                  <c:v>無回答</c:v>
                </c:pt>
              </c:strCache>
            </c:strRef>
          </c:cat>
          <c:val>
            <c:numRef>
              <c:f>'12'!$D$9:$D$21</c:f>
              <c:numCache>
                <c:formatCode>0.0</c:formatCode>
                <c:ptCount val="13"/>
                <c:pt idx="0">
                  <c:v>35.700000000000003</c:v>
                </c:pt>
                <c:pt idx="1">
                  <c:v>31.7</c:v>
                </c:pt>
                <c:pt idx="2">
                  <c:v>26.1</c:v>
                </c:pt>
                <c:pt idx="3">
                  <c:v>34.5</c:v>
                </c:pt>
                <c:pt idx="4">
                  <c:v>29.8</c:v>
                </c:pt>
                <c:pt idx="5">
                  <c:v>30.6</c:v>
                </c:pt>
                <c:pt idx="6">
                  <c:v>16.899999999999999</c:v>
                </c:pt>
                <c:pt idx="7">
                  <c:v>24.4</c:v>
                </c:pt>
                <c:pt idx="8">
                  <c:v>13.7</c:v>
                </c:pt>
                <c:pt idx="9">
                  <c:v>11</c:v>
                </c:pt>
                <c:pt idx="10">
                  <c:v>12.6</c:v>
                </c:pt>
                <c:pt idx="11">
                  <c:v>1.8</c:v>
                </c:pt>
                <c:pt idx="1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AD-4CFD-958A-E4A1EC9E0A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858518384"/>
        <c:axId val="858536784"/>
      </c:barChart>
      <c:catAx>
        <c:axId val="8585183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58536784"/>
        <c:crosses val="autoZero"/>
        <c:auto val="1"/>
        <c:lblAlgn val="ctr"/>
        <c:lblOffset val="100"/>
        <c:noMultiLvlLbl val="0"/>
      </c:catAx>
      <c:valAx>
        <c:axId val="858536784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5851838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4836393600905597"/>
          <c:y val="0.85540069173596289"/>
          <c:w val="0.44916016047676915"/>
          <c:h val="0.115202615176978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0.69656</cdr:x>
      <cdr:y>0.69509</cdr:y>
    </cdr:from>
    <cdr:to>
      <cdr:x>0.91603</cdr:x>
      <cdr:y>0.82601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079BD74-A5DC-0E4B-750D-6AEABE2AE9BF}"/>
            </a:ext>
          </a:extLst>
        </cdr:cNvPr>
        <cdr:cNvSpPr txBox="1"/>
      </cdr:nvSpPr>
      <cdr:spPr>
        <a:xfrm xmlns:a="http://schemas.openxmlformats.org/drawingml/2006/main">
          <a:off x="4635500" y="5124450"/>
          <a:ext cx="1460500" cy="965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0.83568</cdr:x>
      <cdr:y>0.02522</cdr:y>
    </cdr:from>
    <cdr:to>
      <cdr:x>0.99789</cdr:x>
      <cdr:y>0.13776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BCD6BF12-582C-420F-70E1-E9AEFAE3FD89}"/>
            </a:ext>
          </a:extLst>
        </cdr:cNvPr>
        <cdr:cNvSpPr txBox="1"/>
      </cdr:nvSpPr>
      <cdr:spPr>
        <a:xfrm xmlns:a="http://schemas.openxmlformats.org/drawingml/2006/main">
          <a:off x="5019988" y="195393"/>
          <a:ext cx="974412" cy="8718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  <a:endParaRPr lang="en-US" altLang="ja-JP" sz="900">
            <a:solidFill>
              <a:schemeClr val="tx1">
                <a:lumMod val="65000"/>
                <a:lumOff val="35000"/>
              </a:schemeClr>
            </a:solidFill>
          </a:endParaRPr>
        </a:p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（％）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288EE-FC60-48A6-88DB-7CD8AA86E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EE4B-3FF2-4583-BF08-0C2613C68A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14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288EE-FC60-48A6-88DB-7CD8AA86E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EE4B-3FF2-4583-BF08-0C2613C68A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03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288EE-FC60-48A6-88DB-7CD8AA86E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EE4B-3FF2-4583-BF08-0C2613C68A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895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987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6395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51378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727757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022321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55893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65758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288EE-FC60-48A6-88DB-7CD8AA86E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EE4B-3FF2-4583-BF08-0C2613C68A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84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288EE-FC60-48A6-88DB-7CD8AA86E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EE4B-3FF2-4583-BF08-0C2613C68A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17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288EE-FC60-48A6-88DB-7CD8AA86E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EE4B-3FF2-4583-BF08-0C2613C68A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635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288EE-FC60-48A6-88DB-7CD8AA86E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EE4B-3FF2-4583-BF08-0C2613C68A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982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288EE-FC60-48A6-88DB-7CD8AA86E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EE4B-3FF2-4583-BF08-0C2613C68A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70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288EE-FC60-48A6-88DB-7CD8AA86E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EE4B-3FF2-4583-BF08-0C2613C68A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623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288EE-FC60-48A6-88DB-7CD8AA86E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EE4B-3FF2-4583-BF08-0C2613C68A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983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288EE-FC60-48A6-88DB-7CD8AA86E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EE4B-3FF2-4583-BF08-0C2613C68A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751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288EE-FC60-48A6-88DB-7CD8AA86E7F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AEE4B-3FF2-4583-BF08-0C2613C68A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05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96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74F5FAAD-8737-1E4F-B3EA-177D962BEC5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66700" y="981075"/>
          <a:ext cx="8553450" cy="5495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245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2022-09-14T08:46:33Z</dcterms:created>
  <dcterms:modified xsi:type="dcterms:W3CDTF">2022-09-14T08:46:33Z</dcterms:modified>
</cp:coreProperties>
</file>