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b="0" i="0" u="none" strike="noStrike" baseline="0" dirty="0">
                <a:effectLst/>
              </a:rPr>
              <a:t>地域における高齢者の介護や見守りに関して行政が力を入れるべき施策</a:t>
            </a:r>
            <a:r>
              <a:rPr lang="ja-JP" altLang="en-US" sz="1200" b="0" i="0" u="none" strike="noStrike" baseline="0" dirty="0"/>
              <a:t> </a:t>
            </a:r>
            <a:endParaRPr lang="ja-JP" altLang="en-US" sz="1200" dirty="0"/>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7774954572986067"/>
          <c:y val="0.19790186009357527"/>
          <c:w val="0.48074212598425198"/>
          <c:h val="0.80035193426908591"/>
        </c:manualLayout>
      </c:layout>
      <c:barChart>
        <c:barDir val="bar"/>
        <c:grouping val="clustered"/>
        <c:varyColors val="0"/>
        <c:ser>
          <c:idx val="0"/>
          <c:order val="0"/>
          <c:tx>
            <c:strRef>
              <c:f>'11'!$C$8</c:f>
              <c:strCache>
                <c:ptCount val="1"/>
                <c:pt idx="0">
                  <c:v>(a)人口20万人未満（n=2,751人、M.T.=243.9%)</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'11'!$B$9:$B$16</c:f>
              <c:strCache>
                <c:ptCount val="8"/>
                <c:pt idx="0">
                  <c:v>高齢者世帯への定期的な訪問など
地域における見守りの充実</c:v>
                </c:pt>
                <c:pt idx="1">
                  <c:v>介護保険サービスの充実</c:v>
                </c:pt>
                <c:pt idx="2">
                  <c:v>地域における介護・見守りの担い手の確保</c:v>
                </c:pt>
                <c:pt idx="3">
                  <c:v>高齢者の社会参加の支援</c:v>
                </c:pt>
                <c:pt idx="4">
                  <c:v>地域包括支援センターなど相談窓口の充実</c:v>
                </c:pt>
                <c:pt idx="5">
                  <c:v>インターネットなどを活用した見守りサービス
（緊急時に自動で家族に連絡されるシステムなど）の普及</c:v>
                </c:pt>
                <c:pt idx="6">
                  <c:v>その他</c:v>
                </c:pt>
                <c:pt idx="7">
                  <c:v>無回答</c:v>
                </c:pt>
              </c:strCache>
            </c:strRef>
          </c:cat>
          <c:val>
            <c:numRef>
              <c:f>'11'!$C$9:$C$16</c:f>
              <c:numCache>
                <c:formatCode>General</c:formatCode>
                <c:ptCount val="8"/>
                <c:pt idx="0">
                  <c:v>59.1</c:v>
                </c:pt>
                <c:pt idx="1">
                  <c:v>56.6</c:v>
                </c:pt>
                <c:pt idx="2">
                  <c:v>45.3</c:v>
                </c:pt>
                <c:pt idx="3">
                  <c:v>28.6</c:v>
                </c:pt>
                <c:pt idx="4">
                  <c:v>25.7</c:v>
                </c:pt>
                <c:pt idx="5">
                  <c:v>25</c:v>
                </c:pt>
                <c:pt idx="6">
                  <c:v>1.7</c:v>
                </c:pt>
                <c:pt idx="7">
                  <c:v>1.7</c:v>
                </c:pt>
              </c:numCache>
            </c:numRef>
          </c:val>
          <c:extLst>
            <c:ext xmlns:c16="http://schemas.microsoft.com/office/drawing/2014/chart" uri="{C3380CC4-5D6E-409C-BE32-E72D297353CC}">
              <c16:uniqueId val="{00000000-E764-4BB3-825B-426BAA46F086}"/>
            </c:ext>
          </c:extLst>
        </c:ser>
        <c:ser>
          <c:idx val="1"/>
          <c:order val="1"/>
          <c:tx>
            <c:strRef>
              <c:f>'11'!$D$8</c:f>
              <c:strCache>
                <c:ptCount val="1"/>
                <c:pt idx="0">
                  <c:v>(b)人口20万人以上（n=1,155人、M.T.=248.8%)</c:v>
                </c:pt>
              </c:strCache>
            </c:strRef>
          </c:tx>
          <c:spPr>
            <a:solidFill>
              <a:srgbClr val="00468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'11'!$B$9:$B$16</c:f>
              <c:strCache>
                <c:ptCount val="8"/>
                <c:pt idx="0">
                  <c:v>高齢者世帯への定期的な訪問など
地域における見守りの充実</c:v>
                </c:pt>
                <c:pt idx="1">
                  <c:v>介護保険サービスの充実</c:v>
                </c:pt>
                <c:pt idx="2">
                  <c:v>地域における介護・見守りの担い手の確保</c:v>
                </c:pt>
                <c:pt idx="3">
                  <c:v>高齢者の社会参加の支援</c:v>
                </c:pt>
                <c:pt idx="4">
                  <c:v>地域包括支援センターなど相談窓口の充実</c:v>
                </c:pt>
                <c:pt idx="5">
                  <c:v>インターネットなどを活用した見守りサービス
（緊急時に自動で家族に連絡されるシステムなど）の普及</c:v>
                </c:pt>
                <c:pt idx="6">
                  <c:v>その他</c:v>
                </c:pt>
                <c:pt idx="7">
                  <c:v>無回答</c:v>
                </c:pt>
              </c:strCache>
            </c:strRef>
          </c:cat>
          <c:val>
            <c:numRef>
              <c:f>'11'!$D$9:$D$16</c:f>
              <c:numCache>
                <c:formatCode>General</c:formatCode>
                <c:ptCount val="8"/>
                <c:pt idx="0">
                  <c:v>53.3</c:v>
                </c:pt>
                <c:pt idx="1">
                  <c:v>56.4</c:v>
                </c:pt>
                <c:pt idx="2">
                  <c:v>43.5</c:v>
                </c:pt>
                <c:pt idx="3">
                  <c:v>33.5</c:v>
                </c:pt>
                <c:pt idx="4">
                  <c:v>28.7</c:v>
                </c:pt>
                <c:pt idx="5">
                  <c:v>29.8</c:v>
                </c:pt>
                <c:pt idx="6">
                  <c:v>1.8</c:v>
                </c:pt>
                <c:pt idx="7">
                  <c:v>1.8</c:v>
                </c:pt>
              </c:numCache>
            </c:numRef>
          </c:val>
          <c:extLst>
            <c:ext xmlns:c16="http://schemas.microsoft.com/office/drawing/2014/chart" uri="{C3380CC4-5D6E-409C-BE32-E72D297353CC}">
              <c16:uniqueId val="{00000001-E764-4BB3-825B-426BAA46F086}"/>
            </c:ext>
          </c:extLst>
        </c:ser>
        <c:dLbls>
          <c:showLegendKey val="0"/>
          <c:showVal val="0"/>
          <c:showCatName val="0"/>
          <c:showSerName val="0"/>
          <c:showPercent val="0"/>
          <c:showBubbleSize val="0"/>
        </c:dLbls>
        <c:gapWidth val="110"/>
        <c:axId val="858518384"/>
        <c:axId val="858536784"/>
      </c:barChart>
      <c:catAx>
        <c:axId val="8585183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58536784"/>
        <c:crosses val="autoZero"/>
        <c:auto val="1"/>
        <c:lblAlgn val="ctr"/>
        <c:lblOffset val="100"/>
        <c:noMultiLvlLbl val="0"/>
      </c:catAx>
      <c:valAx>
        <c:axId val="858536784"/>
        <c:scaling>
          <c:orientation val="minMax"/>
        </c:scaling>
        <c:delete val="0"/>
        <c:axPos val="t"/>
        <c:majorGridlines>
          <c:spPr>
            <a:ln w="9525" cap="flat" cmpd="sng" algn="ctr">
              <a:noFill/>
              <a:round/>
            </a:ln>
            <a:effectLst/>
          </c:spPr>
        </c:majorGridlines>
        <c:numFmt formatCode="General" sourceLinked="0"/>
        <c:majorTickMark val="in"/>
        <c:minorTickMark val="none"/>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58518384"/>
        <c:crosses val="autoZero"/>
        <c:crossBetween val="between"/>
        <c:majorUnit val="10"/>
      </c:valAx>
      <c:spPr>
        <a:noFill/>
        <a:ln>
          <a:noFill/>
        </a:ln>
        <a:effectLst/>
      </c:spPr>
    </c:plotArea>
    <c:legend>
      <c:legendPos val="b"/>
      <c:layout>
        <c:manualLayout>
          <c:xMode val="edge"/>
          <c:yMode val="edge"/>
          <c:x val="0.53481985745009852"/>
          <c:y val="0.83750125417148347"/>
          <c:w val="0.44916016047676915"/>
          <c:h val="0.1152026151769788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0.69656</cdr:x>
      <cdr:y>0.69509</cdr:y>
    </cdr:from>
    <cdr:to>
      <cdr:x>0.91603</cdr:x>
      <cdr:y>0.82601</cdr:y>
    </cdr:to>
    <cdr:sp macro="" textlink="">
      <cdr:nvSpPr>
        <cdr:cNvPr id="2" name="テキスト ボックス 1">
          <a:extLst xmlns:a="http://schemas.openxmlformats.org/drawingml/2006/main">
            <a:ext uri="{FF2B5EF4-FFF2-40B4-BE49-F238E27FC236}">
              <a16:creationId xmlns:a16="http://schemas.microsoft.com/office/drawing/2014/main" id="{F079BD74-A5DC-0E4B-750D-6AEABE2AE9BF}"/>
            </a:ext>
          </a:extLst>
        </cdr:cNvPr>
        <cdr:cNvSpPr txBox="1"/>
      </cdr:nvSpPr>
      <cdr:spPr>
        <a:xfrm xmlns:a="http://schemas.openxmlformats.org/drawingml/2006/main">
          <a:off x="4635500" y="5124450"/>
          <a:ext cx="1460500" cy="965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0.83779</cdr:x>
      <cdr:y>0.0633</cdr:y>
    </cdr:from>
    <cdr:to>
      <cdr:x>1</cdr:x>
      <cdr:y>0.17584</cdr:y>
    </cdr:to>
    <cdr:sp macro="" textlink="">
      <cdr:nvSpPr>
        <cdr:cNvPr id="4" name="テキスト ボックス 3">
          <a:extLst xmlns:a="http://schemas.openxmlformats.org/drawingml/2006/main">
            <a:ext uri="{FF2B5EF4-FFF2-40B4-BE49-F238E27FC236}">
              <a16:creationId xmlns:a16="http://schemas.microsoft.com/office/drawing/2014/main" id="{BCD6BF12-582C-420F-70E1-E9AEFAE3FD89}"/>
            </a:ext>
          </a:extLst>
        </cdr:cNvPr>
        <cdr:cNvSpPr txBox="1"/>
      </cdr:nvSpPr>
      <cdr:spPr>
        <a:xfrm xmlns:a="http://schemas.openxmlformats.org/drawingml/2006/main">
          <a:off x="4713490" y="290198"/>
          <a:ext cx="912610" cy="5159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ja-JP" altLang="en-US" sz="900">
              <a:solidFill>
                <a:schemeClr val="tx1">
                  <a:lumMod val="65000"/>
                  <a:lumOff val="35000"/>
                </a:schemeClr>
              </a:solidFill>
            </a:rPr>
            <a:t>（複数回答）</a:t>
          </a:r>
          <a:endParaRPr lang="en-US" altLang="ja-JP" sz="900">
            <a:solidFill>
              <a:schemeClr val="tx1">
                <a:lumMod val="65000"/>
                <a:lumOff val="35000"/>
              </a:schemeClr>
            </a:solidFill>
          </a:endParaRPr>
        </a:p>
        <a:p xmlns:a="http://schemas.openxmlformats.org/drawingml/2006/main">
          <a:pPr algn="r"/>
          <a:r>
            <a:rPr lang="ja-JP" altLang="en-US" sz="900">
              <a:solidFill>
                <a:schemeClr val="tx1">
                  <a:lumMod val="65000"/>
                  <a:lumOff val="35000"/>
                </a:schemeClr>
              </a:solidFill>
            </a:rPr>
            <a:t>（％）</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23871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152324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4029475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164636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1235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676173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076555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281466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254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175800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342394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331263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4243274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129741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59389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218084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2404062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B03FAB-BF74-4D0F-9CED-4FCEA5E819E7}"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4110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B03FAB-BF74-4D0F-9CED-4FCEA5E819E7}"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B67770-B623-41EA-9EEF-95E37266AF4B}" type="slidenum">
              <a:rPr kumimoji="1" lang="ja-JP" altLang="en-US" smtClean="0"/>
              <a:t>‹#›</a:t>
            </a:fld>
            <a:endParaRPr kumimoji="1" lang="ja-JP" altLang="en-US"/>
          </a:p>
        </p:txBody>
      </p:sp>
    </p:spTree>
    <p:extLst>
      <p:ext uri="{BB962C8B-B14F-4D97-AF65-F5344CB8AC3E}">
        <p14:creationId xmlns:p14="http://schemas.microsoft.com/office/powerpoint/2010/main" val="3004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739958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607CE59A-C860-804C-93B0-48804E76AAFA}"/>
              </a:ext>
            </a:extLst>
          </p:cNvPr>
          <p:cNvGraphicFramePr>
            <a:graphicFrameLocks/>
          </p:cNvGraphicFramePr>
          <p:nvPr>
            <p:extLst/>
          </p:nvPr>
        </p:nvGraphicFramePr>
        <p:xfrm>
          <a:off x="209550" y="990600"/>
          <a:ext cx="8553449" cy="5524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7424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2022-09-14T08:46:35Z</dcterms:created>
  <dcterms:modified xsi:type="dcterms:W3CDTF">2022-09-14T08:46:35Z</dcterms:modified>
</cp:coreProperties>
</file>