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200" b="0" i="0" u="none" strike="noStrike" baseline="0" dirty="0">
                <a:effectLst/>
              </a:rPr>
              <a:t>地域における医療機関の利用に関して行政が力を入れるべき施策 </a:t>
            </a:r>
            <a:r>
              <a:rPr lang="ja-JP" altLang="en-US" sz="1200" b="0" i="0" u="none" strike="noStrike" baseline="0" dirty="0"/>
              <a:t> </a:t>
            </a:r>
            <a:endParaRPr lang="ja-JP" altLang="en-US" sz="12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40429225416590375"/>
          <c:y val="0.19790186009357527"/>
          <c:w val="0.53450633417123083"/>
          <c:h val="0.8003519342690859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'10'!$C$8</c:f>
              <c:strCache>
                <c:ptCount val="1"/>
                <c:pt idx="0">
                  <c:v>(a)人口20万人未満（n=2,751人、M.T.=195.1%)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'10'!$B$9:$B$15</c:f>
              <c:strCache>
                <c:ptCount val="7"/>
                <c:pt idx="0">
                  <c:v>身近なところで診療・相談が受けられる
「かかりつけ医」の充実</c:v>
                </c:pt>
                <c:pt idx="1">
                  <c:v>病院への送迎</c:v>
                </c:pt>
                <c:pt idx="2">
                  <c:v>自宅への訪問診療</c:v>
                </c:pt>
                <c:pt idx="3">
                  <c:v>インターネットを活用した
遠隔からの診療や服薬指導</c:v>
                </c:pt>
                <c:pt idx="4">
                  <c:v>電話による医療相談</c:v>
                </c:pt>
                <c:pt idx="5">
                  <c:v>その他</c:v>
                </c:pt>
                <c:pt idx="6">
                  <c:v>無回答</c:v>
                </c:pt>
              </c:strCache>
            </c:strRef>
          </c:cat>
          <c:val>
            <c:numRef>
              <c:f>'10'!$C$9:$C$15</c:f>
              <c:numCache>
                <c:formatCode>0.0</c:formatCode>
                <c:ptCount val="7"/>
                <c:pt idx="0">
                  <c:v>58.1</c:v>
                </c:pt>
                <c:pt idx="1">
                  <c:v>49</c:v>
                </c:pt>
                <c:pt idx="2">
                  <c:v>37.1</c:v>
                </c:pt>
                <c:pt idx="3">
                  <c:v>24.9</c:v>
                </c:pt>
                <c:pt idx="4">
                  <c:v>21.8</c:v>
                </c:pt>
                <c:pt idx="5">
                  <c:v>2.5</c:v>
                </c:pt>
                <c:pt idx="6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88-44C5-A91D-FD4EA4B20A4C}"/>
            </c:ext>
          </c:extLst>
        </c:ser>
        <c:ser>
          <c:idx val="1"/>
          <c:order val="1"/>
          <c:tx>
            <c:strRef>
              <c:f>'10'!$D$8</c:f>
              <c:strCache>
                <c:ptCount val="1"/>
                <c:pt idx="0">
                  <c:v>(b)人口20万人以上（n=1,155人、M.T.=190.7%)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'10'!$B$9:$B$15</c:f>
              <c:strCache>
                <c:ptCount val="7"/>
                <c:pt idx="0">
                  <c:v>身近なところで診療・相談が受けられる
「かかりつけ医」の充実</c:v>
                </c:pt>
                <c:pt idx="1">
                  <c:v>病院への送迎</c:v>
                </c:pt>
                <c:pt idx="2">
                  <c:v>自宅への訪問診療</c:v>
                </c:pt>
                <c:pt idx="3">
                  <c:v>インターネットを活用した
遠隔からの診療や服薬指導</c:v>
                </c:pt>
                <c:pt idx="4">
                  <c:v>電話による医療相談</c:v>
                </c:pt>
                <c:pt idx="5">
                  <c:v>その他</c:v>
                </c:pt>
                <c:pt idx="6">
                  <c:v>無回答</c:v>
                </c:pt>
              </c:strCache>
            </c:strRef>
          </c:cat>
          <c:val>
            <c:numRef>
              <c:f>'10'!$D$9:$D$15</c:f>
              <c:numCache>
                <c:formatCode>0.0</c:formatCode>
                <c:ptCount val="7"/>
                <c:pt idx="0">
                  <c:v>61.6</c:v>
                </c:pt>
                <c:pt idx="1">
                  <c:v>37.5</c:v>
                </c:pt>
                <c:pt idx="2">
                  <c:v>31.9</c:v>
                </c:pt>
                <c:pt idx="3">
                  <c:v>32.299999999999997</c:v>
                </c:pt>
                <c:pt idx="4">
                  <c:v>23.9</c:v>
                </c:pt>
                <c:pt idx="5">
                  <c:v>2</c:v>
                </c:pt>
                <c:pt idx="6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188-44C5-A91D-FD4EA4B20A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axId val="858518384"/>
        <c:axId val="858536784"/>
      </c:barChart>
      <c:catAx>
        <c:axId val="85851838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858536784"/>
        <c:crosses val="autoZero"/>
        <c:auto val="1"/>
        <c:lblAlgn val="ctr"/>
        <c:lblOffset val="100"/>
        <c:noMultiLvlLbl val="0"/>
      </c:catAx>
      <c:valAx>
        <c:axId val="858536784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858518384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3481985745009852"/>
          <c:y val="0.83750125417148347"/>
          <c:w val="0.44916016047676915"/>
          <c:h val="0.1152026151769788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0.69656</cdr:x>
      <cdr:y>0.69509</cdr:y>
    </cdr:from>
    <cdr:to>
      <cdr:x>0.91603</cdr:x>
      <cdr:y>0.82601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F079BD74-A5DC-0E4B-750D-6AEABE2AE9BF}"/>
            </a:ext>
          </a:extLst>
        </cdr:cNvPr>
        <cdr:cNvSpPr txBox="1"/>
      </cdr:nvSpPr>
      <cdr:spPr>
        <a:xfrm xmlns:a="http://schemas.openxmlformats.org/drawingml/2006/main">
          <a:off x="4635500" y="5124450"/>
          <a:ext cx="1460500" cy="965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/>
        </a:p>
      </cdr:txBody>
    </cdr:sp>
  </cdr:relSizeAnchor>
  <cdr:relSizeAnchor xmlns:cdr="http://schemas.openxmlformats.org/drawingml/2006/chartDrawing">
    <cdr:from>
      <cdr:x>0.83779</cdr:x>
      <cdr:y>0.0633</cdr:y>
    </cdr:from>
    <cdr:to>
      <cdr:x>1</cdr:x>
      <cdr:y>0.17584</cdr:y>
    </cdr:to>
    <cdr:sp macro="" textlink="">
      <cdr:nvSpPr>
        <cdr:cNvPr id="4" name="テキスト ボックス 3">
          <a:extLst xmlns:a="http://schemas.openxmlformats.org/drawingml/2006/main">
            <a:ext uri="{FF2B5EF4-FFF2-40B4-BE49-F238E27FC236}">
              <a16:creationId xmlns:a16="http://schemas.microsoft.com/office/drawing/2014/main" id="{BCD6BF12-582C-420F-70E1-E9AEFAE3FD89}"/>
            </a:ext>
          </a:extLst>
        </cdr:cNvPr>
        <cdr:cNvSpPr txBox="1"/>
      </cdr:nvSpPr>
      <cdr:spPr>
        <a:xfrm xmlns:a="http://schemas.openxmlformats.org/drawingml/2006/main">
          <a:off x="4713490" y="290198"/>
          <a:ext cx="912610" cy="5159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（複数回答）</a:t>
          </a:r>
          <a:endParaRPr lang="en-US" altLang="ja-JP" sz="900">
            <a:solidFill>
              <a:schemeClr val="tx1">
                <a:lumMod val="65000"/>
                <a:lumOff val="35000"/>
              </a:schemeClr>
            </a:solidFill>
          </a:endParaRPr>
        </a:p>
        <a:p xmlns:a="http://schemas.openxmlformats.org/drawingml/2006/main">
          <a:pPr algn="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（％）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85EFC-E14D-4C1B-9CDF-536FA7A519C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C7CC3-50CD-4051-AC2F-1F747CD5F0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2575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85EFC-E14D-4C1B-9CDF-536FA7A519C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C7CC3-50CD-4051-AC2F-1F747CD5F0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0286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85EFC-E14D-4C1B-9CDF-536FA7A519C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C7CC3-50CD-4051-AC2F-1F747CD5F0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7846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5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0190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9618483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449248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554460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25148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8772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85EFC-E14D-4C1B-9CDF-536FA7A519C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C7CC3-50CD-4051-AC2F-1F747CD5F0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6978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85EFC-E14D-4C1B-9CDF-536FA7A519C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C7CC3-50CD-4051-AC2F-1F747CD5F0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827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85EFC-E14D-4C1B-9CDF-536FA7A519C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C7CC3-50CD-4051-AC2F-1F747CD5F0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41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85EFC-E14D-4C1B-9CDF-536FA7A519C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C7CC3-50CD-4051-AC2F-1F747CD5F0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9134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85EFC-E14D-4C1B-9CDF-536FA7A519C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C7CC3-50CD-4051-AC2F-1F747CD5F0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210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85EFC-E14D-4C1B-9CDF-536FA7A519C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C7CC3-50CD-4051-AC2F-1F747CD5F0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6010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85EFC-E14D-4C1B-9CDF-536FA7A519C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C7CC3-50CD-4051-AC2F-1F747CD5F0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7545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85EFC-E14D-4C1B-9CDF-536FA7A519C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C7CC3-50CD-4051-AC2F-1F747CD5F0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1140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85EFC-E14D-4C1B-9CDF-536FA7A519CF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C7CC3-50CD-4051-AC2F-1F747CD5F0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9302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5129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D0727976-7404-EF4B-BF09-EF4D45B81DCC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23824" y="1000125"/>
          <a:ext cx="8791575" cy="5495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811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2022-09-14T08:46:36Z</dcterms:created>
  <dcterms:modified xsi:type="dcterms:W3CDTF">2022-09-14T08:46:36Z</dcterms:modified>
</cp:coreProperties>
</file>