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200" b="0" i="0" u="none" strike="noStrike" baseline="0" dirty="0">
                <a:effectLst/>
              </a:rPr>
              <a:t>地域における将来の行政機能に対する心配な分野</a:t>
            </a:r>
            <a:endParaRPr lang="en-US" altLang="ja-JP" sz="1200" b="0" i="0" u="none" strike="noStrike" baseline="0" dirty="0">
              <a:effectLst/>
            </a:endParaRPr>
          </a:p>
          <a:p>
            <a:pPr>
              <a:defRPr sz="1200"/>
            </a:pPr>
            <a:endParaRPr lang="ja-JP" altLang="en-US" sz="12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40429224018753379"/>
          <c:y val="0.14974113433189271"/>
          <c:w val="0.53450633417123083"/>
          <c:h val="0.8177433248475519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'9'!$C$8</c:f>
              <c:strCache>
                <c:ptCount val="1"/>
                <c:pt idx="0">
                  <c:v>(a)人口20万人未満（n=2,751人、M.T.=294.9%)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'9'!$B$9:$B$22</c:f>
              <c:strCache>
                <c:ptCount val="14"/>
                <c:pt idx="0">
                  <c:v>医療・健康づくり施策</c:v>
                </c:pt>
                <c:pt idx="1">
                  <c:v>福祉施策（高齢者活動支援、介護支援、
障害者支援など）</c:v>
                </c:pt>
                <c:pt idx="2">
                  <c:v>地域の公共交通サービスの提供や
道路などの整備</c:v>
                </c:pt>
                <c:pt idx="3">
                  <c:v>交通安全・防犯対策</c:v>
                </c:pt>
                <c:pt idx="4">
                  <c:v>防災対策</c:v>
                </c:pt>
                <c:pt idx="5">
                  <c:v>上下水道やゴミ収集などの生活環境の整備</c:v>
                </c:pt>
                <c:pt idx="6">
                  <c:v>企業や商店街の支援などの
産業振興・雇用対策</c:v>
                </c:pt>
                <c:pt idx="7">
                  <c:v>各種行政サービスについて
相談・申請できる窓口機能</c:v>
                </c:pt>
                <c:pt idx="8">
                  <c:v>子育て・教育施策</c:v>
                </c:pt>
                <c:pt idx="9">
                  <c:v>都市計画などのまちづくり</c:v>
                </c:pt>
                <c:pt idx="10">
                  <c:v>文化の振興</c:v>
                </c:pt>
                <c:pt idx="11">
                  <c:v>その他</c:v>
                </c:pt>
                <c:pt idx="12">
                  <c:v>特にない</c:v>
                </c:pt>
                <c:pt idx="13">
                  <c:v>無回答</c:v>
                </c:pt>
              </c:strCache>
            </c:strRef>
          </c:cat>
          <c:val>
            <c:numRef>
              <c:f>'9'!$C$9:$C$22</c:f>
              <c:numCache>
                <c:formatCode>0.0</c:formatCode>
                <c:ptCount val="14"/>
                <c:pt idx="0">
                  <c:v>45</c:v>
                </c:pt>
                <c:pt idx="1">
                  <c:v>44.5</c:v>
                </c:pt>
                <c:pt idx="2">
                  <c:v>39.700000000000003</c:v>
                </c:pt>
                <c:pt idx="3">
                  <c:v>28.3</c:v>
                </c:pt>
                <c:pt idx="4">
                  <c:v>25.6</c:v>
                </c:pt>
                <c:pt idx="5">
                  <c:v>23</c:v>
                </c:pt>
                <c:pt idx="6">
                  <c:v>20.100000000000001</c:v>
                </c:pt>
                <c:pt idx="7">
                  <c:v>19.8</c:v>
                </c:pt>
                <c:pt idx="8">
                  <c:v>18.2</c:v>
                </c:pt>
                <c:pt idx="9">
                  <c:v>12.7</c:v>
                </c:pt>
                <c:pt idx="10">
                  <c:v>7.1</c:v>
                </c:pt>
                <c:pt idx="11">
                  <c:v>1.1000000000000001</c:v>
                </c:pt>
                <c:pt idx="12">
                  <c:v>8.9</c:v>
                </c:pt>
                <c:pt idx="1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C5D-44F1-8EE7-3A7B5C959CBC}"/>
            </c:ext>
          </c:extLst>
        </c:ser>
        <c:ser>
          <c:idx val="1"/>
          <c:order val="1"/>
          <c:tx>
            <c:strRef>
              <c:f>'9'!$D$8</c:f>
              <c:strCache>
                <c:ptCount val="1"/>
                <c:pt idx="0">
                  <c:v>(b)人口20万人以上（n=1,155人、M.T.=295.9%)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'9'!$B$9:$B$22</c:f>
              <c:strCache>
                <c:ptCount val="14"/>
                <c:pt idx="0">
                  <c:v>医療・健康づくり施策</c:v>
                </c:pt>
                <c:pt idx="1">
                  <c:v>福祉施策（高齢者活動支援、介護支援、
障害者支援など）</c:v>
                </c:pt>
                <c:pt idx="2">
                  <c:v>地域の公共交通サービスの提供や
道路などの整備</c:v>
                </c:pt>
                <c:pt idx="3">
                  <c:v>交通安全・防犯対策</c:v>
                </c:pt>
                <c:pt idx="4">
                  <c:v>防災対策</c:v>
                </c:pt>
                <c:pt idx="5">
                  <c:v>上下水道やゴミ収集などの生活環境の整備</c:v>
                </c:pt>
                <c:pt idx="6">
                  <c:v>企業や商店街の支援などの
産業振興・雇用対策</c:v>
                </c:pt>
                <c:pt idx="7">
                  <c:v>各種行政サービスについて
相談・申請できる窓口機能</c:v>
                </c:pt>
                <c:pt idx="8">
                  <c:v>子育て・教育施策</c:v>
                </c:pt>
                <c:pt idx="9">
                  <c:v>都市計画などのまちづくり</c:v>
                </c:pt>
                <c:pt idx="10">
                  <c:v>文化の振興</c:v>
                </c:pt>
                <c:pt idx="11">
                  <c:v>その他</c:v>
                </c:pt>
                <c:pt idx="12">
                  <c:v>特にない</c:v>
                </c:pt>
                <c:pt idx="13">
                  <c:v>無回答</c:v>
                </c:pt>
              </c:strCache>
            </c:strRef>
          </c:cat>
          <c:val>
            <c:numRef>
              <c:f>'9'!$D$9:$D$22</c:f>
              <c:numCache>
                <c:formatCode>0.0</c:formatCode>
                <c:ptCount val="14"/>
                <c:pt idx="0">
                  <c:v>40.700000000000003</c:v>
                </c:pt>
                <c:pt idx="1">
                  <c:v>42.8</c:v>
                </c:pt>
                <c:pt idx="2">
                  <c:v>31.8</c:v>
                </c:pt>
                <c:pt idx="3">
                  <c:v>34.5</c:v>
                </c:pt>
                <c:pt idx="4">
                  <c:v>30.1</c:v>
                </c:pt>
                <c:pt idx="5">
                  <c:v>27.2</c:v>
                </c:pt>
                <c:pt idx="6">
                  <c:v>14.2</c:v>
                </c:pt>
                <c:pt idx="7">
                  <c:v>24.8</c:v>
                </c:pt>
                <c:pt idx="8">
                  <c:v>18</c:v>
                </c:pt>
                <c:pt idx="9">
                  <c:v>11.1</c:v>
                </c:pt>
                <c:pt idx="10">
                  <c:v>7.5</c:v>
                </c:pt>
                <c:pt idx="11">
                  <c:v>0.9</c:v>
                </c:pt>
                <c:pt idx="12">
                  <c:v>10.8</c:v>
                </c:pt>
                <c:pt idx="13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C5D-44F1-8EE7-3A7B5C959C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0"/>
        <c:axId val="858518384"/>
        <c:axId val="858536784"/>
      </c:barChart>
      <c:catAx>
        <c:axId val="85851838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858536784"/>
        <c:crosses val="autoZero"/>
        <c:auto val="1"/>
        <c:lblAlgn val="ctr"/>
        <c:lblOffset val="100"/>
        <c:noMultiLvlLbl val="0"/>
      </c:catAx>
      <c:valAx>
        <c:axId val="858536784"/>
        <c:scaling>
          <c:orientation val="minMax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0"/>
        <c:majorTickMark val="in"/>
        <c:minorTickMark val="none"/>
        <c:tickLblPos val="nextTo"/>
        <c:spPr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858518384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54836393600905597"/>
          <c:y val="0.74885868565792335"/>
          <c:w val="0.44916016047676915"/>
          <c:h val="0.1152026151769788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0.69656</cdr:x>
      <cdr:y>0.69509</cdr:y>
    </cdr:from>
    <cdr:to>
      <cdr:x>0.91603</cdr:x>
      <cdr:y>0.82601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F079BD74-A5DC-0E4B-750D-6AEABE2AE9BF}"/>
            </a:ext>
          </a:extLst>
        </cdr:cNvPr>
        <cdr:cNvSpPr txBox="1"/>
      </cdr:nvSpPr>
      <cdr:spPr>
        <a:xfrm xmlns:a="http://schemas.openxmlformats.org/drawingml/2006/main">
          <a:off x="4635500" y="5124450"/>
          <a:ext cx="1460500" cy="965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ja-JP" altLang="en-US" sz="1100"/>
        </a:p>
      </cdr:txBody>
    </cdr:sp>
  </cdr:relSizeAnchor>
  <cdr:relSizeAnchor xmlns:cdr="http://schemas.openxmlformats.org/drawingml/2006/chartDrawing">
    <cdr:from>
      <cdr:x>0.83779</cdr:x>
      <cdr:y>0.05473</cdr:y>
    </cdr:from>
    <cdr:to>
      <cdr:x>1</cdr:x>
      <cdr:y>0.16727</cdr:y>
    </cdr:to>
    <cdr:sp macro="" textlink="">
      <cdr:nvSpPr>
        <cdr:cNvPr id="4" name="テキスト ボックス 3">
          <a:extLst xmlns:a="http://schemas.openxmlformats.org/drawingml/2006/main">
            <a:ext uri="{FF2B5EF4-FFF2-40B4-BE49-F238E27FC236}">
              <a16:creationId xmlns:a16="http://schemas.microsoft.com/office/drawing/2014/main" id="{BCD6BF12-582C-420F-70E1-E9AEFAE3FD89}"/>
            </a:ext>
          </a:extLst>
        </cdr:cNvPr>
        <cdr:cNvSpPr txBox="1"/>
      </cdr:nvSpPr>
      <cdr:spPr>
        <a:xfrm xmlns:a="http://schemas.openxmlformats.org/drawingml/2006/main">
          <a:off x="5085888" y="327375"/>
          <a:ext cx="984712" cy="67318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（複数回答）</a:t>
          </a:r>
          <a:endParaRPr lang="en-US" altLang="ja-JP" sz="900">
            <a:solidFill>
              <a:schemeClr val="tx1">
                <a:lumMod val="65000"/>
                <a:lumOff val="35000"/>
              </a:schemeClr>
            </a:solidFill>
          </a:endParaRPr>
        </a:p>
        <a:p xmlns:a="http://schemas.openxmlformats.org/drawingml/2006/main">
          <a:pPr algn="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（％）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14913-A2F4-4B38-A266-10022003702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A0D3F-7E6A-4829-9A64-F6C39A7459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5313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14913-A2F4-4B38-A266-10022003702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A0D3F-7E6A-4829-9A64-F6C39A7459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4642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14913-A2F4-4B38-A266-10022003702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A0D3F-7E6A-4829-9A64-F6C39A7459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92759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19862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80943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8950259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383986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8140704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316675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227502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14913-A2F4-4B38-A266-10022003702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A0D3F-7E6A-4829-9A64-F6C39A7459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0706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14913-A2F4-4B38-A266-10022003702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A0D3F-7E6A-4829-9A64-F6C39A7459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1620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14913-A2F4-4B38-A266-10022003702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A0D3F-7E6A-4829-9A64-F6C39A7459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222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14913-A2F4-4B38-A266-10022003702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A0D3F-7E6A-4829-9A64-F6C39A7459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865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14913-A2F4-4B38-A266-10022003702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A0D3F-7E6A-4829-9A64-F6C39A7459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426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14913-A2F4-4B38-A266-10022003702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A0D3F-7E6A-4829-9A64-F6C39A7459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5630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14913-A2F4-4B38-A266-10022003702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A0D3F-7E6A-4829-9A64-F6C39A7459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8079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14913-A2F4-4B38-A266-10022003702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A0D3F-7E6A-4829-9A64-F6C39A7459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1464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E14913-A2F4-4B38-A266-10022003702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BA0D3F-7E6A-4829-9A64-F6C39A7459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306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801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19D9A56E-882C-044D-BD7E-B5C309363E03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52400" y="1079500"/>
          <a:ext cx="8712200" cy="543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99794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2022-09-14T08:46:37Z</dcterms:created>
  <dcterms:modified xsi:type="dcterms:W3CDTF">2022-09-14T08:46:37Z</dcterms:modified>
</cp:coreProperties>
</file>