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地域における将来の生活環境に対する不安なこと 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7229754655982862"/>
          <c:w val="0.56410470637735166"/>
          <c:h val="0.795186933497292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(a)人口20万人未満（n=2,751人、M.T.=215.5%)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地域の担い手（若者、町内会など）の減少</c:v>
                </c:pt>
                <c:pt idx="1">
                  <c:v>お住まいの住宅の維持・建て替えができるか</c:v>
                </c:pt>
                <c:pt idx="2">
                  <c:v>公共交通機関の減少</c:v>
                </c:pt>
                <c:pt idx="3">
                  <c:v>地域の雇用の場の減少</c:v>
                </c:pt>
                <c:pt idx="4">
                  <c:v>日常的な買い物をする場所の減少</c:v>
                </c:pt>
                <c:pt idx="5">
                  <c:v>福祉施設（介護施設、障害者支援施設など）の減少</c:v>
                </c:pt>
                <c:pt idx="6">
                  <c:v>地域内外の人が集まる交流場所の減少</c:v>
                </c:pt>
                <c:pt idx="7">
                  <c:v>子育て・教育施設（保育園、幼稚園、学校など）の減少</c:v>
                </c:pt>
                <c:pt idx="8">
                  <c:v>文化施設（博物館や図書館、公民館など）の減少</c:v>
                </c:pt>
                <c:pt idx="9">
                  <c:v>その他</c:v>
                </c:pt>
                <c:pt idx="10">
                  <c:v>特にない</c:v>
                </c:pt>
                <c:pt idx="11">
                  <c:v>無回答</c:v>
                </c:pt>
              </c:strCache>
            </c:strRef>
          </c:cat>
          <c:val>
            <c:numRef>
              <c:f>'8'!$C$9:$C$20</c:f>
              <c:numCache>
                <c:formatCode>0.0</c:formatCode>
                <c:ptCount val="12"/>
                <c:pt idx="0">
                  <c:v>40</c:v>
                </c:pt>
                <c:pt idx="1">
                  <c:v>32.700000000000003</c:v>
                </c:pt>
                <c:pt idx="2">
                  <c:v>30.8</c:v>
                </c:pt>
                <c:pt idx="3">
                  <c:v>29.6</c:v>
                </c:pt>
                <c:pt idx="4">
                  <c:v>24.5</c:v>
                </c:pt>
                <c:pt idx="5">
                  <c:v>14</c:v>
                </c:pt>
                <c:pt idx="6">
                  <c:v>10.7</c:v>
                </c:pt>
                <c:pt idx="7">
                  <c:v>10.4</c:v>
                </c:pt>
                <c:pt idx="8">
                  <c:v>4.8</c:v>
                </c:pt>
                <c:pt idx="9">
                  <c:v>1.6</c:v>
                </c:pt>
                <c:pt idx="10">
                  <c:v>15.2</c:v>
                </c:pt>
                <c:pt idx="11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25-40EE-8C38-93273E378A55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(b)人口20万人以上（n=1,155人、M.T.=179.0%)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地域の担い手（若者、町内会など）の減少</c:v>
                </c:pt>
                <c:pt idx="1">
                  <c:v>お住まいの住宅の維持・建て替えができるか</c:v>
                </c:pt>
                <c:pt idx="2">
                  <c:v>公共交通機関の減少</c:v>
                </c:pt>
                <c:pt idx="3">
                  <c:v>地域の雇用の場の減少</c:v>
                </c:pt>
                <c:pt idx="4">
                  <c:v>日常的な買い物をする場所の減少</c:v>
                </c:pt>
                <c:pt idx="5">
                  <c:v>福祉施設（介護施設、障害者支援施設など）の減少</c:v>
                </c:pt>
                <c:pt idx="6">
                  <c:v>地域内外の人が集まる交流場所の減少</c:v>
                </c:pt>
                <c:pt idx="7">
                  <c:v>子育て・教育施設（保育園、幼稚園、学校など）の減少</c:v>
                </c:pt>
                <c:pt idx="8">
                  <c:v>文化施設（博物館や図書館、公民館など）の減少</c:v>
                </c:pt>
                <c:pt idx="9">
                  <c:v>その他</c:v>
                </c:pt>
                <c:pt idx="10">
                  <c:v>特にない</c:v>
                </c:pt>
                <c:pt idx="11">
                  <c:v>無回答</c:v>
                </c:pt>
              </c:strCache>
            </c:strRef>
          </c:cat>
          <c:val>
            <c:numRef>
              <c:f>'8'!$D$9:$D$20</c:f>
              <c:numCache>
                <c:formatCode>0.0</c:formatCode>
                <c:ptCount val="12"/>
                <c:pt idx="0">
                  <c:v>28.8</c:v>
                </c:pt>
                <c:pt idx="1">
                  <c:v>34.200000000000003</c:v>
                </c:pt>
                <c:pt idx="2">
                  <c:v>17.5</c:v>
                </c:pt>
                <c:pt idx="3">
                  <c:v>20.5</c:v>
                </c:pt>
                <c:pt idx="4">
                  <c:v>15.2</c:v>
                </c:pt>
                <c:pt idx="5">
                  <c:v>12.6</c:v>
                </c:pt>
                <c:pt idx="6">
                  <c:v>10.6</c:v>
                </c:pt>
                <c:pt idx="7">
                  <c:v>6.9</c:v>
                </c:pt>
                <c:pt idx="8">
                  <c:v>5.6</c:v>
                </c:pt>
                <c:pt idx="9">
                  <c:v>2.2999999999999998</c:v>
                </c:pt>
                <c:pt idx="10">
                  <c:v>23.5</c:v>
                </c:pt>
                <c:pt idx="11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25-40EE-8C38-93273E378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9276134154778781"/>
          <c:y val="0.68941073801543074"/>
          <c:w val="0.40476272765522631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0.05473</cdr:y>
    </cdr:from>
    <cdr:to>
      <cdr:x>1</cdr:x>
      <cdr:y>0.16727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85888" y="327375"/>
          <a:ext cx="984712" cy="673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1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89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61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27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126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46681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96703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93677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243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322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37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528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40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90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5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53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38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71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4F3A8-13B2-4BB2-B275-1493A1FE550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F9D2-FD08-450F-BD2E-930421394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79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2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C0FD660-9F92-1544-9883-E1DB119B560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92100" y="1066799"/>
          <a:ext cx="8394700" cy="547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2022-09-14T08:46:38Z</dcterms:created>
  <dcterms:modified xsi:type="dcterms:W3CDTF">2022-09-14T08:46:38Z</dcterms:modified>
</cp:coreProperties>
</file>