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200" b="0" i="0" u="none" strike="noStrike" baseline="0" dirty="0">
                <a:effectLst/>
              </a:rPr>
              <a:t>地域における将来の生活環境に対する不安なこと </a:t>
            </a:r>
            <a:r>
              <a:rPr lang="ja-JP" altLang="en-US" sz="1200" b="0" i="0" u="none" strike="noStrike" baseline="0" dirty="0"/>
              <a:t> </a:t>
            </a:r>
            <a:endParaRPr lang="ja-JP" altLang="en-US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40429224018753379"/>
          <c:y val="0.17229754655982862"/>
          <c:w val="0.56410470637735166"/>
          <c:h val="0.795186933497292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'8'!$C$8</c:f>
              <c:strCache>
                <c:ptCount val="1"/>
                <c:pt idx="0">
                  <c:v>(a)人口20万人未満（n=2,751人、M.T.=215.5%)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'8'!$B$9:$B$20</c:f>
              <c:strCache>
                <c:ptCount val="12"/>
                <c:pt idx="0">
                  <c:v>地域の担い手（若者、町内会など）の減少</c:v>
                </c:pt>
                <c:pt idx="1">
                  <c:v>お住まいの住宅の維持・建て替えができるか</c:v>
                </c:pt>
                <c:pt idx="2">
                  <c:v>公共交通機関の減少</c:v>
                </c:pt>
                <c:pt idx="3">
                  <c:v>地域の雇用の場の減少</c:v>
                </c:pt>
                <c:pt idx="4">
                  <c:v>日常的な買い物をする場所の減少</c:v>
                </c:pt>
                <c:pt idx="5">
                  <c:v>福祉施設（介護施設、障害者支援施設など）の減少</c:v>
                </c:pt>
                <c:pt idx="6">
                  <c:v>地域内外の人が集まる交流場所の減少</c:v>
                </c:pt>
                <c:pt idx="7">
                  <c:v>子育て・教育施設（保育園、幼稚園、学校など）の減少</c:v>
                </c:pt>
                <c:pt idx="8">
                  <c:v>文化施設（博物館や図書館、公民館など）の減少</c:v>
                </c:pt>
                <c:pt idx="9">
                  <c:v>その他</c:v>
                </c:pt>
                <c:pt idx="10">
                  <c:v>特にない</c:v>
                </c:pt>
                <c:pt idx="11">
                  <c:v>無回答</c:v>
                </c:pt>
              </c:strCache>
            </c:strRef>
          </c:cat>
          <c:val>
            <c:numRef>
              <c:f>'8'!$C$9:$C$20</c:f>
              <c:numCache>
                <c:formatCode>0.0</c:formatCode>
                <c:ptCount val="12"/>
                <c:pt idx="0">
                  <c:v>40</c:v>
                </c:pt>
                <c:pt idx="1">
                  <c:v>32.700000000000003</c:v>
                </c:pt>
                <c:pt idx="2">
                  <c:v>30.8</c:v>
                </c:pt>
                <c:pt idx="3">
                  <c:v>29.6</c:v>
                </c:pt>
                <c:pt idx="4">
                  <c:v>24.5</c:v>
                </c:pt>
                <c:pt idx="5">
                  <c:v>14</c:v>
                </c:pt>
                <c:pt idx="6">
                  <c:v>10.7</c:v>
                </c:pt>
                <c:pt idx="7">
                  <c:v>10.4</c:v>
                </c:pt>
                <c:pt idx="8">
                  <c:v>4.8</c:v>
                </c:pt>
                <c:pt idx="9">
                  <c:v>1.6</c:v>
                </c:pt>
                <c:pt idx="10">
                  <c:v>15.2</c:v>
                </c:pt>
                <c:pt idx="11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25-40EE-8C38-93273E378A55}"/>
            </c:ext>
          </c:extLst>
        </c:ser>
        <c:ser>
          <c:idx val="1"/>
          <c:order val="1"/>
          <c:tx>
            <c:strRef>
              <c:f>'8'!$D$8</c:f>
              <c:strCache>
                <c:ptCount val="1"/>
                <c:pt idx="0">
                  <c:v>(b)人口20万人以上（n=1,155人、M.T.=179.0%)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'8'!$B$9:$B$20</c:f>
              <c:strCache>
                <c:ptCount val="12"/>
                <c:pt idx="0">
                  <c:v>地域の担い手（若者、町内会など）の減少</c:v>
                </c:pt>
                <c:pt idx="1">
                  <c:v>お住まいの住宅の維持・建て替えができるか</c:v>
                </c:pt>
                <c:pt idx="2">
                  <c:v>公共交通機関の減少</c:v>
                </c:pt>
                <c:pt idx="3">
                  <c:v>地域の雇用の場の減少</c:v>
                </c:pt>
                <c:pt idx="4">
                  <c:v>日常的な買い物をする場所の減少</c:v>
                </c:pt>
                <c:pt idx="5">
                  <c:v>福祉施設（介護施設、障害者支援施設など）の減少</c:v>
                </c:pt>
                <c:pt idx="6">
                  <c:v>地域内外の人が集まる交流場所の減少</c:v>
                </c:pt>
                <c:pt idx="7">
                  <c:v>子育て・教育施設（保育園、幼稚園、学校など）の減少</c:v>
                </c:pt>
                <c:pt idx="8">
                  <c:v>文化施設（博物館や図書館、公民館など）の減少</c:v>
                </c:pt>
                <c:pt idx="9">
                  <c:v>その他</c:v>
                </c:pt>
                <c:pt idx="10">
                  <c:v>特にない</c:v>
                </c:pt>
                <c:pt idx="11">
                  <c:v>無回答</c:v>
                </c:pt>
              </c:strCache>
            </c:strRef>
          </c:cat>
          <c:val>
            <c:numRef>
              <c:f>'8'!$D$9:$D$20</c:f>
              <c:numCache>
                <c:formatCode>0.0</c:formatCode>
                <c:ptCount val="12"/>
                <c:pt idx="0">
                  <c:v>28.8</c:v>
                </c:pt>
                <c:pt idx="1">
                  <c:v>34.200000000000003</c:v>
                </c:pt>
                <c:pt idx="2">
                  <c:v>17.5</c:v>
                </c:pt>
                <c:pt idx="3">
                  <c:v>20.5</c:v>
                </c:pt>
                <c:pt idx="4">
                  <c:v>15.2</c:v>
                </c:pt>
                <c:pt idx="5">
                  <c:v>12.6</c:v>
                </c:pt>
                <c:pt idx="6">
                  <c:v>10.6</c:v>
                </c:pt>
                <c:pt idx="7">
                  <c:v>6.9</c:v>
                </c:pt>
                <c:pt idx="8">
                  <c:v>5.6</c:v>
                </c:pt>
                <c:pt idx="9">
                  <c:v>2.2999999999999998</c:v>
                </c:pt>
                <c:pt idx="10">
                  <c:v>23.5</c:v>
                </c:pt>
                <c:pt idx="11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25-40EE-8C38-93273E378A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858518384"/>
        <c:axId val="858536784"/>
      </c:barChart>
      <c:catAx>
        <c:axId val="8585183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58536784"/>
        <c:crosses val="autoZero"/>
        <c:auto val="1"/>
        <c:lblAlgn val="ctr"/>
        <c:lblOffset val="100"/>
        <c:noMultiLvlLbl val="0"/>
      </c:catAx>
      <c:valAx>
        <c:axId val="858536784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5851838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9276134154778781"/>
          <c:y val="0.68941073801543074"/>
          <c:w val="0.40476272765522631"/>
          <c:h val="0.115202615176978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0.69656</cdr:x>
      <cdr:y>0.69509</cdr:y>
    </cdr:from>
    <cdr:to>
      <cdr:x>0.91603</cdr:x>
      <cdr:y>0.82601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079BD74-A5DC-0E4B-750D-6AEABE2AE9BF}"/>
            </a:ext>
          </a:extLst>
        </cdr:cNvPr>
        <cdr:cNvSpPr txBox="1"/>
      </cdr:nvSpPr>
      <cdr:spPr>
        <a:xfrm xmlns:a="http://schemas.openxmlformats.org/drawingml/2006/main">
          <a:off x="4635500" y="5124450"/>
          <a:ext cx="1460500" cy="965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0.83779</cdr:x>
      <cdr:y>0.05473</cdr:y>
    </cdr:from>
    <cdr:to>
      <cdr:x>1</cdr:x>
      <cdr:y>0.16727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BCD6BF12-582C-420F-70E1-E9AEFAE3FD89}"/>
            </a:ext>
          </a:extLst>
        </cdr:cNvPr>
        <cdr:cNvSpPr txBox="1"/>
      </cdr:nvSpPr>
      <cdr:spPr>
        <a:xfrm xmlns:a="http://schemas.openxmlformats.org/drawingml/2006/main">
          <a:off x="5085888" y="327375"/>
          <a:ext cx="984712" cy="6731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（複数回答）</a:t>
          </a:r>
          <a:endParaRPr lang="en-US" altLang="ja-JP" sz="900">
            <a:solidFill>
              <a:schemeClr val="tx1">
                <a:lumMod val="65000"/>
                <a:lumOff val="35000"/>
              </a:schemeClr>
            </a:solidFill>
          </a:endParaRPr>
        </a:p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（％）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4F3A8-13B2-4BB2-B275-1493A1FE550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F9D2-FD08-450F-BD2E-930421394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612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4F3A8-13B2-4BB2-B275-1493A1FE550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F9D2-FD08-450F-BD2E-930421394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898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4F3A8-13B2-4BB2-B275-1493A1FE550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F9D2-FD08-450F-BD2E-930421394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615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727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1268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46681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696703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936771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32438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5322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4F3A8-13B2-4BB2-B275-1493A1FE550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F9D2-FD08-450F-BD2E-930421394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37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4F3A8-13B2-4BB2-B275-1493A1FE550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F9D2-FD08-450F-BD2E-930421394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528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4F3A8-13B2-4BB2-B275-1493A1FE550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F9D2-FD08-450F-BD2E-930421394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407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4F3A8-13B2-4BB2-B275-1493A1FE550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F9D2-FD08-450F-BD2E-930421394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904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4F3A8-13B2-4BB2-B275-1493A1FE550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F9D2-FD08-450F-BD2E-930421394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5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4F3A8-13B2-4BB2-B275-1493A1FE550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F9D2-FD08-450F-BD2E-930421394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53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4F3A8-13B2-4BB2-B275-1493A1FE550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F9D2-FD08-450F-BD2E-930421394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38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4F3A8-13B2-4BB2-B275-1493A1FE550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F9D2-FD08-450F-BD2E-930421394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71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4F3A8-13B2-4BB2-B275-1493A1FE550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3F9D2-FD08-450F-BD2E-930421394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790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120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BC0FD660-9F92-1544-9883-E1DB119B560D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92100" y="1066799"/>
          <a:ext cx="8394700" cy="547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449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2022-09-14T08:46:38Z</dcterms:created>
  <dcterms:modified xsi:type="dcterms:W3CDTF">2022-09-14T08:46:38Z</dcterms:modified>
</cp:coreProperties>
</file>