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200" b="0" i="0" u="none" strike="noStrike" baseline="0" dirty="0">
                <a:effectLst/>
              </a:rPr>
              <a:t>地域における将来の高齢者の介護や生活支援に対する不安なこと </a:t>
            </a:r>
            <a:r>
              <a:rPr lang="ja-JP" altLang="en-US" sz="1200" b="0" i="0" u="none" strike="noStrike" baseline="0" dirty="0"/>
              <a:t> </a:t>
            </a:r>
            <a:endParaRPr lang="ja-JP" altLang="en-US" sz="12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40429224018753379"/>
          <c:y val="0.17229754655982862"/>
          <c:w val="0.56410470637735166"/>
          <c:h val="0.7951869334972926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'7'!$C$8</c:f>
              <c:strCache>
                <c:ptCount val="1"/>
                <c:pt idx="0">
                  <c:v>(a)人口20万人未満（n=2,751人、M.T.=224.1%)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'7'!$B$9:$B$18</c:f>
              <c:strCache>
                <c:ptCount val="10"/>
                <c:pt idx="0">
                  <c:v>老後においても健康を維持できるかわからない</c:v>
                </c:pt>
                <c:pt idx="1">
                  <c:v>公的な支援を十分受けられるかわからない</c:v>
                </c:pt>
                <c:pt idx="2">
                  <c:v>老後に一人で生活することになる</c:v>
                </c:pt>
                <c:pt idx="3">
                  <c:v>どこに相談したらよいかわからない</c:v>
                </c:pt>
                <c:pt idx="4">
                  <c:v>介護施設が少ない</c:v>
                </c:pt>
                <c:pt idx="5">
                  <c:v>地域のつながりの希薄化
（知り合いの中に助けてくれる人がいない）</c:v>
                </c:pt>
                <c:pt idx="6">
                  <c:v>家族のつながりの希薄化
（家族の中に助けてくれる人がいない）</c:v>
                </c:pt>
                <c:pt idx="7">
                  <c:v>その他</c:v>
                </c:pt>
                <c:pt idx="8">
                  <c:v>特にない</c:v>
                </c:pt>
                <c:pt idx="9">
                  <c:v>無回答</c:v>
                </c:pt>
              </c:strCache>
            </c:strRef>
          </c:cat>
          <c:val>
            <c:numRef>
              <c:f>'7'!$C$9:$C$18</c:f>
              <c:numCache>
                <c:formatCode>0.0</c:formatCode>
                <c:ptCount val="10"/>
                <c:pt idx="0">
                  <c:v>69.2</c:v>
                </c:pt>
                <c:pt idx="1">
                  <c:v>55.3</c:v>
                </c:pt>
                <c:pt idx="2">
                  <c:v>27.3</c:v>
                </c:pt>
                <c:pt idx="3">
                  <c:v>17.100000000000001</c:v>
                </c:pt>
                <c:pt idx="4">
                  <c:v>16.2</c:v>
                </c:pt>
                <c:pt idx="5">
                  <c:v>15.5</c:v>
                </c:pt>
                <c:pt idx="6">
                  <c:v>11.6</c:v>
                </c:pt>
                <c:pt idx="7">
                  <c:v>2.2000000000000002</c:v>
                </c:pt>
                <c:pt idx="8">
                  <c:v>8.9</c:v>
                </c:pt>
                <c:pt idx="9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5BA-435C-B242-36A5E1AFF105}"/>
            </c:ext>
          </c:extLst>
        </c:ser>
        <c:ser>
          <c:idx val="1"/>
          <c:order val="1"/>
          <c:tx>
            <c:strRef>
              <c:f>'7'!$D$8</c:f>
              <c:strCache>
                <c:ptCount val="1"/>
                <c:pt idx="0">
                  <c:v>(b)人口20万人以上（n=1,155人、M.T.=226.0%)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'7'!$B$9:$B$18</c:f>
              <c:strCache>
                <c:ptCount val="10"/>
                <c:pt idx="0">
                  <c:v>老後においても健康を維持できるかわからない</c:v>
                </c:pt>
                <c:pt idx="1">
                  <c:v>公的な支援を十分受けられるかわからない</c:v>
                </c:pt>
                <c:pt idx="2">
                  <c:v>老後に一人で生活することになる</c:v>
                </c:pt>
                <c:pt idx="3">
                  <c:v>どこに相談したらよいかわからない</c:v>
                </c:pt>
                <c:pt idx="4">
                  <c:v>介護施設が少ない</c:v>
                </c:pt>
                <c:pt idx="5">
                  <c:v>地域のつながりの希薄化
（知り合いの中に助けてくれる人がいない）</c:v>
                </c:pt>
                <c:pt idx="6">
                  <c:v>家族のつながりの希薄化
（家族の中に助けてくれる人がいない）</c:v>
                </c:pt>
                <c:pt idx="7">
                  <c:v>その他</c:v>
                </c:pt>
                <c:pt idx="8">
                  <c:v>特にない</c:v>
                </c:pt>
                <c:pt idx="9">
                  <c:v>無回答</c:v>
                </c:pt>
              </c:strCache>
            </c:strRef>
          </c:cat>
          <c:val>
            <c:numRef>
              <c:f>'7'!$D$9:$D$18</c:f>
              <c:numCache>
                <c:formatCode>0.0</c:formatCode>
                <c:ptCount val="10"/>
                <c:pt idx="0">
                  <c:v>68</c:v>
                </c:pt>
                <c:pt idx="1">
                  <c:v>55.6</c:v>
                </c:pt>
                <c:pt idx="2">
                  <c:v>26.1</c:v>
                </c:pt>
                <c:pt idx="3">
                  <c:v>22.9</c:v>
                </c:pt>
                <c:pt idx="4">
                  <c:v>14.1</c:v>
                </c:pt>
                <c:pt idx="5">
                  <c:v>16.3</c:v>
                </c:pt>
                <c:pt idx="6">
                  <c:v>10</c:v>
                </c:pt>
                <c:pt idx="7">
                  <c:v>2.9</c:v>
                </c:pt>
                <c:pt idx="8">
                  <c:v>9.3000000000000007</c:v>
                </c:pt>
                <c:pt idx="9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5BA-435C-B242-36A5E1AFF1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0"/>
        <c:axId val="858518384"/>
        <c:axId val="858536784"/>
      </c:barChart>
      <c:catAx>
        <c:axId val="8585183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858536784"/>
        <c:crosses val="autoZero"/>
        <c:auto val="1"/>
        <c:lblAlgn val="ctr"/>
        <c:lblOffset val="100"/>
        <c:noMultiLvlLbl val="0"/>
      </c:catAx>
      <c:valAx>
        <c:axId val="858536784"/>
        <c:scaling>
          <c:orientation val="minMax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0"/>
        <c:majorTickMark val="in"/>
        <c:minorTickMark val="none"/>
        <c:tickLblPos val="nextTo"/>
        <c:spPr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858518384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56765672897758013"/>
          <c:y val="0.82794983960338286"/>
          <c:w val="0.40476272765522631"/>
          <c:h val="0.1152026151769788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0.69656</cdr:x>
      <cdr:y>0.69509</cdr:y>
    </cdr:from>
    <cdr:to>
      <cdr:x>0.91603</cdr:x>
      <cdr:y>0.82601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F079BD74-A5DC-0E4B-750D-6AEABE2AE9BF}"/>
            </a:ext>
          </a:extLst>
        </cdr:cNvPr>
        <cdr:cNvSpPr txBox="1"/>
      </cdr:nvSpPr>
      <cdr:spPr>
        <a:xfrm xmlns:a="http://schemas.openxmlformats.org/drawingml/2006/main">
          <a:off x="4635500" y="5124450"/>
          <a:ext cx="1460500" cy="965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ja-JP" altLang="en-US" sz="1100"/>
        </a:p>
      </cdr:txBody>
    </cdr:sp>
  </cdr:relSizeAnchor>
  <cdr:relSizeAnchor xmlns:cdr="http://schemas.openxmlformats.org/drawingml/2006/chartDrawing">
    <cdr:from>
      <cdr:x>0.83779</cdr:x>
      <cdr:y>0.04836</cdr:y>
    </cdr:from>
    <cdr:to>
      <cdr:x>1</cdr:x>
      <cdr:y>0.1609</cdr:y>
    </cdr:to>
    <cdr:sp macro="" textlink="">
      <cdr:nvSpPr>
        <cdr:cNvPr id="4" name="テキスト ボックス 3">
          <a:extLst xmlns:a="http://schemas.openxmlformats.org/drawingml/2006/main">
            <a:ext uri="{FF2B5EF4-FFF2-40B4-BE49-F238E27FC236}">
              <a16:creationId xmlns:a16="http://schemas.microsoft.com/office/drawing/2014/main" id="{BCD6BF12-582C-420F-70E1-E9AEFAE3FD89}"/>
            </a:ext>
          </a:extLst>
        </cdr:cNvPr>
        <cdr:cNvSpPr txBox="1"/>
      </cdr:nvSpPr>
      <cdr:spPr>
        <a:xfrm xmlns:a="http://schemas.openxmlformats.org/drawingml/2006/main">
          <a:off x="5085888" y="243843"/>
          <a:ext cx="984712" cy="5674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（複数回答）</a:t>
          </a:r>
          <a:endParaRPr lang="en-US" altLang="ja-JP" sz="900">
            <a:solidFill>
              <a:schemeClr val="tx1">
                <a:lumMod val="65000"/>
                <a:lumOff val="35000"/>
              </a:schemeClr>
            </a:solidFill>
          </a:endParaRPr>
        </a:p>
        <a:p xmlns:a="http://schemas.openxmlformats.org/drawingml/2006/main">
          <a:pPr algn="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（％）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C7B74-0C75-4134-9EBF-113B952B308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C3031-7072-43DA-B6AE-CAC5CF8569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4968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C7B74-0C75-4134-9EBF-113B952B308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C3031-7072-43DA-B6AE-CAC5CF8569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1925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C7B74-0C75-4134-9EBF-113B952B308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C3031-7072-43DA-B6AE-CAC5CF8569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82507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29115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58634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4959430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9584673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3576784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1335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163741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C7B74-0C75-4134-9EBF-113B952B308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C3031-7072-43DA-B6AE-CAC5CF8569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4431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C7B74-0C75-4134-9EBF-113B952B308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C3031-7072-43DA-B6AE-CAC5CF8569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0761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C7B74-0C75-4134-9EBF-113B952B308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C3031-7072-43DA-B6AE-CAC5CF8569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9564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C7B74-0C75-4134-9EBF-113B952B308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C3031-7072-43DA-B6AE-CAC5CF8569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0696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C7B74-0C75-4134-9EBF-113B952B308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C3031-7072-43DA-B6AE-CAC5CF8569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086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C7B74-0C75-4134-9EBF-113B952B308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C3031-7072-43DA-B6AE-CAC5CF8569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8627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C7B74-0C75-4134-9EBF-113B952B308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C3031-7072-43DA-B6AE-CAC5CF8569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6160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C7B74-0C75-4134-9EBF-113B952B308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C3031-7072-43DA-B6AE-CAC5CF8569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67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C7B74-0C75-4134-9EBF-113B952B308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EC3031-7072-43DA-B6AE-CAC5CF8569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947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1952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AC933307-D8AD-EA4E-BE28-6A0AB07F7C47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254000" y="1066799"/>
          <a:ext cx="8572500" cy="53340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81968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2022-09-14T08:46:39Z</dcterms:created>
  <dcterms:modified xsi:type="dcterms:W3CDTF">2022-09-14T08:46:39Z</dcterms:modified>
</cp:coreProperties>
</file>