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400" b="0" i="0" u="none" strike="noStrike" baseline="0" dirty="0">
                <a:effectLst/>
              </a:rPr>
              <a:t>地域における将来の医療機関の利用に対する不安なこと </a:t>
            </a:r>
            <a:r>
              <a:rPr lang="ja-JP" altLang="en-US" sz="1400" b="0" i="0" u="none" strike="noStrike" baseline="0" dirty="0"/>
              <a:t> </a:t>
            </a:r>
            <a:endParaRPr lang="ja-JP" altLang="en-US" sz="14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40429224018753379"/>
          <c:y val="0.18865043514297558"/>
          <c:w val="0.56410470637735166"/>
          <c:h val="0.7393603398259429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'6'!$C$8</c:f>
              <c:strCache>
                <c:ptCount val="1"/>
                <c:pt idx="0">
                  <c:v>(a)人口20万人未満（n=2,751人、M.T.=181.4%)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'6'!$B$9:$B$16</c:f>
              <c:strCache>
                <c:ptCount val="8"/>
                <c:pt idx="0">
                  <c:v>体力の衰えによって通院が大変になること</c:v>
                </c:pt>
                <c:pt idx="1">
                  <c:v>公共交通機関の減少によって通院が大変になること</c:v>
                </c:pt>
                <c:pt idx="2">
                  <c:v>身近な病院が体制縮小や、撤退をしてしまうこと</c:v>
                </c:pt>
                <c:pt idx="3">
                  <c:v>専門的な診療が行える医師が身近にいなくなること</c:v>
                </c:pt>
                <c:pt idx="4">
                  <c:v>総合的な診療を行える医師が身近にいなくなること</c:v>
                </c:pt>
                <c:pt idx="5">
                  <c:v>その他</c:v>
                </c:pt>
                <c:pt idx="6">
                  <c:v>特にない</c:v>
                </c:pt>
                <c:pt idx="7">
                  <c:v>無回答</c:v>
                </c:pt>
              </c:strCache>
            </c:strRef>
          </c:cat>
          <c:val>
            <c:numRef>
              <c:f>'6'!$C$9:$C$16</c:f>
              <c:numCache>
                <c:formatCode>0.0</c:formatCode>
                <c:ptCount val="8"/>
                <c:pt idx="0">
                  <c:v>55.1</c:v>
                </c:pt>
                <c:pt idx="1">
                  <c:v>30.9</c:v>
                </c:pt>
                <c:pt idx="2">
                  <c:v>25.2</c:v>
                </c:pt>
                <c:pt idx="3">
                  <c:v>24.2</c:v>
                </c:pt>
                <c:pt idx="4">
                  <c:v>22.6</c:v>
                </c:pt>
                <c:pt idx="5">
                  <c:v>2.4</c:v>
                </c:pt>
                <c:pt idx="6">
                  <c:v>19.899999999999999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7F-4A23-9D88-00139BB1A259}"/>
            </c:ext>
          </c:extLst>
        </c:ser>
        <c:ser>
          <c:idx val="1"/>
          <c:order val="1"/>
          <c:tx>
            <c:strRef>
              <c:f>'6'!$D$8</c:f>
              <c:strCache>
                <c:ptCount val="1"/>
                <c:pt idx="0">
                  <c:v>(b)人口20万人以上（n=1,155人、M.T.=151.5%)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'6'!$B$9:$B$16</c:f>
              <c:strCache>
                <c:ptCount val="8"/>
                <c:pt idx="0">
                  <c:v>体力の衰えによって通院が大変になること</c:v>
                </c:pt>
                <c:pt idx="1">
                  <c:v>公共交通機関の減少によって通院が大変になること</c:v>
                </c:pt>
                <c:pt idx="2">
                  <c:v>身近な病院が体制縮小や、撤退をしてしまうこと</c:v>
                </c:pt>
                <c:pt idx="3">
                  <c:v>専門的な診療が行える医師が身近にいなくなること</c:v>
                </c:pt>
                <c:pt idx="4">
                  <c:v>総合的な診療を行える医師が身近にいなくなること</c:v>
                </c:pt>
                <c:pt idx="5">
                  <c:v>その他</c:v>
                </c:pt>
                <c:pt idx="6">
                  <c:v>特にない</c:v>
                </c:pt>
                <c:pt idx="7">
                  <c:v>無回答</c:v>
                </c:pt>
              </c:strCache>
            </c:strRef>
          </c:cat>
          <c:val>
            <c:numRef>
              <c:f>'6'!$D$9:$D$16</c:f>
              <c:numCache>
                <c:formatCode>0.0</c:formatCode>
                <c:ptCount val="8"/>
                <c:pt idx="0">
                  <c:v>46.4</c:v>
                </c:pt>
                <c:pt idx="1">
                  <c:v>15.8</c:v>
                </c:pt>
                <c:pt idx="2">
                  <c:v>19.899999999999999</c:v>
                </c:pt>
                <c:pt idx="3">
                  <c:v>15.4</c:v>
                </c:pt>
                <c:pt idx="4">
                  <c:v>17.7</c:v>
                </c:pt>
                <c:pt idx="5">
                  <c:v>2.7</c:v>
                </c:pt>
                <c:pt idx="6">
                  <c:v>31.9</c:v>
                </c:pt>
                <c:pt idx="7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07F-4A23-9D88-00139BB1A2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0"/>
        <c:axId val="858518384"/>
        <c:axId val="858536784"/>
      </c:barChart>
      <c:catAx>
        <c:axId val="8585183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858536784"/>
        <c:crosses val="autoZero"/>
        <c:auto val="1"/>
        <c:lblAlgn val="ctr"/>
        <c:lblOffset val="100"/>
        <c:noMultiLvlLbl val="0"/>
      </c:catAx>
      <c:valAx>
        <c:axId val="858536784"/>
        <c:scaling>
          <c:orientation val="minMax"/>
        </c:scaling>
        <c:delete val="0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0"/>
        <c:majorTickMark val="in"/>
        <c:minorTickMark val="none"/>
        <c:tickLblPos val="nextTo"/>
        <c:spPr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858518384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94176937422295914"/>
          <c:w val="1"/>
          <c:h val="5.73079154579361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0.69656</cdr:x>
      <cdr:y>0.69509</cdr:y>
    </cdr:from>
    <cdr:to>
      <cdr:x>0.91603</cdr:x>
      <cdr:y>0.82601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F079BD74-A5DC-0E4B-750D-6AEABE2AE9BF}"/>
            </a:ext>
          </a:extLst>
        </cdr:cNvPr>
        <cdr:cNvSpPr txBox="1"/>
      </cdr:nvSpPr>
      <cdr:spPr>
        <a:xfrm xmlns:a="http://schemas.openxmlformats.org/drawingml/2006/main">
          <a:off x="4635500" y="5124450"/>
          <a:ext cx="1460500" cy="965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ja-JP" altLang="en-US" sz="1100"/>
        </a:p>
      </cdr:txBody>
    </cdr:sp>
  </cdr:relSizeAnchor>
  <cdr:relSizeAnchor xmlns:cdr="http://schemas.openxmlformats.org/drawingml/2006/chartDrawing">
    <cdr:from>
      <cdr:x>0.83779</cdr:x>
      <cdr:y>0.0673</cdr:y>
    </cdr:from>
    <cdr:to>
      <cdr:x>1</cdr:x>
      <cdr:y>0.17984</cdr:y>
    </cdr:to>
    <cdr:sp macro="" textlink="">
      <cdr:nvSpPr>
        <cdr:cNvPr id="4" name="テキスト ボックス 3">
          <a:extLst xmlns:a="http://schemas.openxmlformats.org/drawingml/2006/main">
            <a:ext uri="{FF2B5EF4-FFF2-40B4-BE49-F238E27FC236}">
              <a16:creationId xmlns:a16="http://schemas.microsoft.com/office/drawing/2014/main" id="{BCD6BF12-582C-420F-70E1-E9AEFAE3FD89}"/>
            </a:ext>
          </a:extLst>
        </cdr:cNvPr>
        <cdr:cNvSpPr txBox="1"/>
      </cdr:nvSpPr>
      <cdr:spPr>
        <a:xfrm xmlns:a="http://schemas.openxmlformats.org/drawingml/2006/main">
          <a:off x="5022048" y="324785"/>
          <a:ext cx="972352" cy="5431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（複数回答）</a:t>
          </a:r>
          <a:endParaRPr lang="en-US" altLang="ja-JP" sz="900">
            <a:solidFill>
              <a:schemeClr val="tx1">
                <a:lumMod val="65000"/>
                <a:lumOff val="35000"/>
              </a:schemeClr>
            </a:solidFill>
          </a:endParaRPr>
        </a:p>
        <a:p xmlns:a="http://schemas.openxmlformats.org/drawingml/2006/main">
          <a:pPr algn="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（％）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1EA7C-E7CF-45F2-B829-28C4250575E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95DED-0801-47E1-88D8-02098BFCA0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8619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1EA7C-E7CF-45F2-B829-28C4250575E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95DED-0801-47E1-88D8-02098BFCA0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5441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1EA7C-E7CF-45F2-B829-28C4250575E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95DED-0801-47E1-88D8-02098BFCA0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8801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0780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6363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6088261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1912240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6566009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55306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931924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1EA7C-E7CF-45F2-B829-28C4250575E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95DED-0801-47E1-88D8-02098BFCA0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8536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1EA7C-E7CF-45F2-B829-28C4250575E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95DED-0801-47E1-88D8-02098BFCA0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2990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1EA7C-E7CF-45F2-B829-28C4250575E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95DED-0801-47E1-88D8-02098BFCA0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9438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1EA7C-E7CF-45F2-B829-28C4250575E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95DED-0801-47E1-88D8-02098BFCA0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5717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1EA7C-E7CF-45F2-B829-28C4250575E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95DED-0801-47E1-88D8-02098BFCA0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0920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1EA7C-E7CF-45F2-B829-28C4250575E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95DED-0801-47E1-88D8-02098BFCA0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0176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1EA7C-E7CF-45F2-B829-28C4250575E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95DED-0801-47E1-88D8-02098BFCA0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5845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1EA7C-E7CF-45F2-B829-28C4250575E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95DED-0801-47E1-88D8-02098BFCA0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3651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1EA7C-E7CF-45F2-B829-28C4250575E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95DED-0801-47E1-88D8-02098BFCA0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2601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065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16F88586-5313-D74A-B659-51B99D4CA6FA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317500" y="1104900"/>
          <a:ext cx="8534399" cy="530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6187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2022-09-14T08:46:40Z</dcterms:created>
  <dcterms:modified xsi:type="dcterms:W3CDTF">2022-09-14T08:46:40Z</dcterms:modified>
</cp:coreProperties>
</file>