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地域における将来の医療機関の利用に対する不安なこと </a:t>
            </a:r>
            <a:r>
              <a:rPr lang="ja-JP" altLang="en-US" sz="1400" b="0" i="0" u="none" strike="noStrike" baseline="0" dirty="0"/>
              <a:t> </a:t>
            </a:r>
            <a:endParaRPr lang="ja-JP" alt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429224018753379"/>
          <c:y val="0.18865043514297558"/>
          <c:w val="0.56410470637735166"/>
          <c:h val="0.739360339825942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'6'!$C$8</c:f>
              <c:strCache>
                <c:ptCount val="1"/>
                <c:pt idx="0">
                  <c:v>(a)人口20万人未満（n=2,751人、M.T.=181.4%)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'6'!$B$9:$B$16</c:f>
              <c:strCache>
                <c:ptCount val="8"/>
                <c:pt idx="0">
                  <c:v>体力の衰えによって通院が大変になること</c:v>
                </c:pt>
                <c:pt idx="1">
                  <c:v>公共交通機関の減少によって通院が大変になること</c:v>
                </c:pt>
                <c:pt idx="2">
                  <c:v>身近な病院が体制縮小や、撤退をしてしまうこと</c:v>
                </c:pt>
                <c:pt idx="3">
                  <c:v>専門的な診療が行える医師が身近にいなくなること</c:v>
                </c:pt>
                <c:pt idx="4">
                  <c:v>総合的な診療を行える医師が身近にいなくなること</c:v>
                </c:pt>
                <c:pt idx="5">
                  <c:v>その他</c:v>
                </c:pt>
                <c:pt idx="6">
                  <c:v>特にない</c:v>
                </c:pt>
                <c:pt idx="7">
                  <c:v>無回答</c:v>
                </c:pt>
              </c:strCache>
            </c:strRef>
          </c:cat>
          <c:val>
            <c:numRef>
              <c:f>'6'!$C$9:$C$16</c:f>
              <c:numCache>
                <c:formatCode>0.0</c:formatCode>
                <c:ptCount val="8"/>
                <c:pt idx="0">
                  <c:v>55.1</c:v>
                </c:pt>
                <c:pt idx="1">
                  <c:v>30.9</c:v>
                </c:pt>
                <c:pt idx="2">
                  <c:v>25.2</c:v>
                </c:pt>
                <c:pt idx="3">
                  <c:v>24.2</c:v>
                </c:pt>
                <c:pt idx="4">
                  <c:v>22.6</c:v>
                </c:pt>
                <c:pt idx="5">
                  <c:v>2.4</c:v>
                </c:pt>
                <c:pt idx="6">
                  <c:v>19.899999999999999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7F-4A23-9D88-00139BB1A259}"/>
            </c:ext>
          </c:extLst>
        </c:ser>
        <c:ser>
          <c:idx val="1"/>
          <c:order val="1"/>
          <c:tx>
            <c:strRef>
              <c:f>'6'!$D$8</c:f>
              <c:strCache>
                <c:ptCount val="1"/>
                <c:pt idx="0">
                  <c:v>(b)人口20万人以上（n=1,155人、M.T.=151.5%)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'6'!$B$9:$B$16</c:f>
              <c:strCache>
                <c:ptCount val="8"/>
                <c:pt idx="0">
                  <c:v>体力の衰えによって通院が大変になること</c:v>
                </c:pt>
                <c:pt idx="1">
                  <c:v>公共交通機関の減少によって通院が大変になること</c:v>
                </c:pt>
                <c:pt idx="2">
                  <c:v>身近な病院が体制縮小や、撤退をしてしまうこと</c:v>
                </c:pt>
                <c:pt idx="3">
                  <c:v>専門的な診療が行える医師が身近にいなくなること</c:v>
                </c:pt>
                <c:pt idx="4">
                  <c:v>総合的な診療を行える医師が身近にいなくなること</c:v>
                </c:pt>
                <c:pt idx="5">
                  <c:v>その他</c:v>
                </c:pt>
                <c:pt idx="6">
                  <c:v>特にない</c:v>
                </c:pt>
                <c:pt idx="7">
                  <c:v>無回答</c:v>
                </c:pt>
              </c:strCache>
            </c:strRef>
          </c:cat>
          <c:val>
            <c:numRef>
              <c:f>'6'!$D$9:$D$16</c:f>
              <c:numCache>
                <c:formatCode>0.0</c:formatCode>
                <c:ptCount val="8"/>
                <c:pt idx="0">
                  <c:v>46.4</c:v>
                </c:pt>
                <c:pt idx="1">
                  <c:v>15.8</c:v>
                </c:pt>
                <c:pt idx="2">
                  <c:v>19.899999999999999</c:v>
                </c:pt>
                <c:pt idx="3">
                  <c:v>15.4</c:v>
                </c:pt>
                <c:pt idx="4">
                  <c:v>17.7</c:v>
                </c:pt>
                <c:pt idx="5">
                  <c:v>2.7</c:v>
                </c:pt>
                <c:pt idx="6">
                  <c:v>31.9</c:v>
                </c:pt>
                <c:pt idx="7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7F-4A23-9D88-00139BB1A2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858518384"/>
        <c:axId val="858536784"/>
      </c:barChart>
      <c:catAx>
        <c:axId val="8585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36784"/>
        <c:crosses val="autoZero"/>
        <c:auto val="1"/>
        <c:lblAlgn val="ctr"/>
        <c:lblOffset val="100"/>
        <c:noMultiLvlLbl val="0"/>
      </c:catAx>
      <c:valAx>
        <c:axId val="858536784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183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4176937422295914"/>
          <c:w val="1"/>
          <c:h val="5.7307915457936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0.69656</cdr:x>
      <cdr:y>0.69509</cdr:y>
    </cdr:from>
    <cdr:to>
      <cdr:x>0.91603</cdr:x>
      <cdr:y>0.82601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079BD74-A5DC-0E4B-750D-6AEABE2AE9BF}"/>
            </a:ext>
          </a:extLst>
        </cdr:cNvPr>
        <cdr:cNvSpPr txBox="1"/>
      </cdr:nvSpPr>
      <cdr:spPr>
        <a:xfrm xmlns:a="http://schemas.openxmlformats.org/drawingml/2006/main">
          <a:off x="4635500" y="5124450"/>
          <a:ext cx="1460500" cy="96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0.83779</cdr:x>
      <cdr:y>0.0673</cdr:y>
    </cdr:from>
    <cdr:to>
      <cdr:x>1</cdr:x>
      <cdr:y>0.17984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BCD6BF12-582C-420F-70E1-E9AEFAE3FD89}"/>
            </a:ext>
          </a:extLst>
        </cdr:cNvPr>
        <cdr:cNvSpPr txBox="1"/>
      </cdr:nvSpPr>
      <cdr:spPr>
        <a:xfrm xmlns:a="http://schemas.openxmlformats.org/drawingml/2006/main">
          <a:off x="5022048" y="324785"/>
          <a:ext cx="972352" cy="543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  <a:endParaRPr lang="en-US" altLang="ja-JP" sz="90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（％）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619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44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80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78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363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08826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91224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56600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5530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3192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53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99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43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71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92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17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84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65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1EA7C-E7CF-45F2-B829-28C4250575E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95DED-0801-47E1-88D8-02098BFCA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60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6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6F88586-5313-D74A-B659-51B99D4CA6F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17500" y="1104900"/>
          <a:ext cx="8534399" cy="530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187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2022-09-14T08:46:40Z</dcterms:created>
  <dcterms:modified xsi:type="dcterms:W3CDTF">2022-09-14T08:46:40Z</dcterms:modified>
</cp:coreProperties>
</file>