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地域での暮らしに満足していること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429224018753379"/>
          <c:y val="0.12164221720346972"/>
          <c:w val="0.56410470637735166"/>
          <c:h val="0.845842506120843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'3'!$C$8</c:f>
              <c:strCache>
                <c:ptCount val="1"/>
                <c:pt idx="0">
                  <c:v>(a)人口20万人未満（n=2,751人、M.T.=335.3%)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'3'!$B$9:$B$23</c:f>
              <c:strCache>
                <c:ptCount val="15"/>
                <c:pt idx="0">
                  <c:v>日常的な買い物のしやすさ</c:v>
                </c:pt>
                <c:pt idx="1">
                  <c:v>家族が同居または近い場所に住んでいること</c:v>
                </c:pt>
                <c:pt idx="2">
                  <c:v>住環境の良さ</c:v>
                </c:pt>
                <c:pt idx="3">
                  <c:v>親戚・友人が近い場所に住んでいること</c:v>
                </c:pt>
                <c:pt idx="4">
                  <c:v>地域の人々のつながり</c:v>
                </c:pt>
                <c:pt idx="5">
                  <c:v>道路が整備されていること</c:v>
                </c:pt>
                <c:pt idx="6">
                  <c:v>公共交通機関の利便性</c:v>
                </c:pt>
                <c:pt idx="7">
                  <c:v>子育て・教育施設（保育園・幼稚園・学校など）
が整備されていること</c:v>
                </c:pt>
                <c:pt idx="8">
                  <c:v>医療施設が整備されていること</c:v>
                </c:pt>
                <c:pt idx="9">
                  <c:v>文化施設（博物館や図書館、公民館など）
が整備されていること</c:v>
                </c:pt>
                <c:pt idx="10">
                  <c:v>子育てのしやすさ</c:v>
                </c:pt>
                <c:pt idx="11">
                  <c:v>福祉施設（介護施設、障害者支援施設など）
が整備されていること</c:v>
                </c:pt>
                <c:pt idx="12">
                  <c:v>その他</c:v>
                </c:pt>
                <c:pt idx="13">
                  <c:v>特にない</c:v>
                </c:pt>
                <c:pt idx="14">
                  <c:v>無回答</c:v>
                </c:pt>
              </c:strCache>
            </c:strRef>
          </c:cat>
          <c:val>
            <c:numRef>
              <c:f>'3'!$C$9:$C$23</c:f>
              <c:numCache>
                <c:formatCode>0.0</c:formatCode>
                <c:ptCount val="15"/>
                <c:pt idx="0">
                  <c:v>47.7</c:v>
                </c:pt>
                <c:pt idx="1">
                  <c:v>47</c:v>
                </c:pt>
                <c:pt idx="2">
                  <c:v>42.3</c:v>
                </c:pt>
                <c:pt idx="3">
                  <c:v>33.4</c:v>
                </c:pt>
                <c:pt idx="4">
                  <c:v>31.6</c:v>
                </c:pt>
                <c:pt idx="5">
                  <c:v>23.5</c:v>
                </c:pt>
                <c:pt idx="6">
                  <c:v>19.7</c:v>
                </c:pt>
                <c:pt idx="7">
                  <c:v>19.399999999999999</c:v>
                </c:pt>
                <c:pt idx="8">
                  <c:v>18.8</c:v>
                </c:pt>
                <c:pt idx="9">
                  <c:v>16.100000000000001</c:v>
                </c:pt>
                <c:pt idx="10">
                  <c:v>12.8</c:v>
                </c:pt>
                <c:pt idx="11">
                  <c:v>11.3</c:v>
                </c:pt>
                <c:pt idx="12">
                  <c:v>2.9</c:v>
                </c:pt>
                <c:pt idx="13">
                  <c:v>6.6</c:v>
                </c:pt>
                <c:pt idx="14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C2-4471-B3BD-BCBFDB2C9928}"/>
            </c:ext>
          </c:extLst>
        </c:ser>
        <c:ser>
          <c:idx val="1"/>
          <c:order val="1"/>
          <c:tx>
            <c:strRef>
              <c:f>'3'!$D$8</c:f>
              <c:strCache>
                <c:ptCount val="1"/>
                <c:pt idx="0">
                  <c:v>(b)人口20万人以上（n=1,155人、M.T.=366.1%)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'3'!$B$9:$B$23</c:f>
              <c:strCache>
                <c:ptCount val="15"/>
                <c:pt idx="0">
                  <c:v>日常的な買い物のしやすさ</c:v>
                </c:pt>
                <c:pt idx="1">
                  <c:v>家族が同居または近い場所に住んでいること</c:v>
                </c:pt>
                <c:pt idx="2">
                  <c:v>住環境の良さ</c:v>
                </c:pt>
                <c:pt idx="3">
                  <c:v>親戚・友人が近い場所に住んでいること</c:v>
                </c:pt>
                <c:pt idx="4">
                  <c:v>地域の人々のつながり</c:v>
                </c:pt>
                <c:pt idx="5">
                  <c:v>道路が整備されていること</c:v>
                </c:pt>
                <c:pt idx="6">
                  <c:v>公共交通機関の利便性</c:v>
                </c:pt>
                <c:pt idx="7">
                  <c:v>子育て・教育施設（保育園・幼稚園・学校など）
が整備されていること</c:v>
                </c:pt>
                <c:pt idx="8">
                  <c:v>医療施設が整備されていること</c:v>
                </c:pt>
                <c:pt idx="9">
                  <c:v>文化施設（博物館や図書館、公民館など）
が整備されていること</c:v>
                </c:pt>
                <c:pt idx="10">
                  <c:v>子育てのしやすさ</c:v>
                </c:pt>
                <c:pt idx="11">
                  <c:v>福祉施設（介護施設、障害者支援施設など）
が整備されていること</c:v>
                </c:pt>
                <c:pt idx="12">
                  <c:v>その他</c:v>
                </c:pt>
                <c:pt idx="13">
                  <c:v>特にない</c:v>
                </c:pt>
                <c:pt idx="14">
                  <c:v>無回答</c:v>
                </c:pt>
              </c:strCache>
            </c:strRef>
          </c:cat>
          <c:val>
            <c:numRef>
              <c:f>'3'!$D$9:$D$23</c:f>
              <c:numCache>
                <c:formatCode>0.0</c:formatCode>
                <c:ptCount val="15"/>
                <c:pt idx="0">
                  <c:v>62.5</c:v>
                </c:pt>
                <c:pt idx="1">
                  <c:v>43.7</c:v>
                </c:pt>
                <c:pt idx="2">
                  <c:v>48.7</c:v>
                </c:pt>
                <c:pt idx="3">
                  <c:v>23.2</c:v>
                </c:pt>
                <c:pt idx="4">
                  <c:v>19.3</c:v>
                </c:pt>
                <c:pt idx="5">
                  <c:v>29.1</c:v>
                </c:pt>
                <c:pt idx="6">
                  <c:v>44.5</c:v>
                </c:pt>
                <c:pt idx="7">
                  <c:v>20.3</c:v>
                </c:pt>
                <c:pt idx="8">
                  <c:v>30.2</c:v>
                </c:pt>
                <c:pt idx="9">
                  <c:v>16.5</c:v>
                </c:pt>
                <c:pt idx="10">
                  <c:v>10.3</c:v>
                </c:pt>
                <c:pt idx="11">
                  <c:v>10.6</c:v>
                </c:pt>
                <c:pt idx="12">
                  <c:v>1.1000000000000001</c:v>
                </c:pt>
                <c:pt idx="13">
                  <c:v>4.2</c:v>
                </c:pt>
                <c:pt idx="14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C2-4471-B3BD-BCBFDB2C9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858518384"/>
        <c:axId val="858536784"/>
      </c:barChart>
      <c:catAx>
        <c:axId val="8585183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36784"/>
        <c:crosses val="autoZero"/>
        <c:auto val="1"/>
        <c:lblAlgn val="ctr"/>
        <c:lblOffset val="100"/>
        <c:noMultiLvlLbl val="0"/>
      </c:catAx>
      <c:valAx>
        <c:axId val="858536784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5851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765672897758013"/>
          <c:y val="0.82794983960338286"/>
          <c:w val="0.40476272765522631"/>
          <c:h val="0.115202615176978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0.69656</cdr:x>
      <cdr:y>0.69509</cdr:y>
    </cdr:from>
    <cdr:to>
      <cdr:x>0.91603</cdr:x>
      <cdr:y>0.82601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079BD74-A5DC-0E4B-750D-6AEABE2AE9BF}"/>
            </a:ext>
          </a:extLst>
        </cdr:cNvPr>
        <cdr:cNvSpPr txBox="1"/>
      </cdr:nvSpPr>
      <cdr:spPr>
        <a:xfrm xmlns:a="http://schemas.openxmlformats.org/drawingml/2006/main">
          <a:off x="4635500" y="5124450"/>
          <a:ext cx="1460500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0.83779</cdr:x>
      <cdr:y>0.02842</cdr:y>
    </cdr:from>
    <cdr:to>
      <cdr:x>1</cdr:x>
      <cdr:y>0.10767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BCD6BF12-582C-420F-70E1-E9AEFAE3FD89}"/>
            </a:ext>
          </a:extLst>
        </cdr:cNvPr>
        <cdr:cNvSpPr txBox="1"/>
      </cdr:nvSpPr>
      <cdr:spPr>
        <a:xfrm xmlns:a="http://schemas.openxmlformats.org/drawingml/2006/main">
          <a:off x="5575300" y="209550"/>
          <a:ext cx="1079500" cy="584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  <a:endParaRPr lang="en-US" altLang="ja-JP" sz="90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（％）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39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64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817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20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418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56814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67595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01064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9296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5922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9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32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21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56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27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91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32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9155E-834F-49AB-8E93-D70194A53683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C943-789F-4C88-9F16-5F74ECA89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90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72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BFF144B-F230-C134-7893-AD9AC497E4D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8900" y="977900"/>
          <a:ext cx="87757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95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2022-09-14T08:46:44Z</dcterms:created>
  <dcterms:modified xsi:type="dcterms:W3CDTF">2022-09-14T08:46:44Z</dcterms:modified>
</cp:coreProperties>
</file>