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地域での暮らしに満足していること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2164221720346972"/>
          <c:w val="0.56410470637735166"/>
          <c:h val="0.845842506120843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(a)人口20万人未満（n=2,751人、M.T.=335.3%)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'3'!$B$9:$B$23</c:f>
              <c:strCache>
                <c:ptCount val="15"/>
                <c:pt idx="0">
                  <c:v>日常的な買い物のしやすさ</c:v>
                </c:pt>
                <c:pt idx="1">
                  <c:v>家族が同居または近い場所に住んでいること</c:v>
                </c:pt>
                <c:pt idx="2">
                  <c:v>住環境の良さ</c:v>
                </c:pt>
                <c:pt idx="3">
                  <c:v>親戚・友人が近い場所に住んでいること</c:v>
                </c:pt>
                <c:pt idx="4">
                  <c:v>地域の人々のつながり</c:v>
                </c:pt>
                <c:pt idx="5">
                  <c:v>道路が整備されていること</c:v>
                </c:pt>
                <c:pt idx="6">
                  <c:v>公共交通機関の利便性</c:v>
                </c:pt>
                <c:pt idx="7">
                  <c:v>子育て・教育施設（保育園・幼稚園・学校など）
が整備されていること</c:v>
                </c:pt>
                <c:pt idx="8">
                  <c:v>医療施設が整備されていること</c:v>
                </c:pt>
                <c:pt idx="9">
                  <c:v>文化施設（博物館や図書館、公民館など）
が整備されていること</c:v>
                </c:pt>
                <c:pt idx="10">
                  <c:v>子育てのしやすさ</c:v>
                </c:pt>
                <c:pt idx="11">
                  <c:v>福祉施設（介護施設、障害者支援施設など）
が整備されていること</c:v>
                </c:pt>
                <c:pt idx="12">
                  <c:v>その他</c:v>
                </c:pt>
                <c:pt idx="13">
                  <c:v>特にない</c:v>
                </c:pt>
                <c:pt idx="14">
                  <c:v>無回答</c:v>
                </c:pt>
              </c:strCache>
            </c:strRef>
          </c:cat>
          <c:val>
            <c:numRef>
              <c:f>'3'!$C$9:$C$23</c:f>
              <c:numCache>
                <c:formatCode>0.0</c:formatCode>
                <c:ptCount val="15"/>
                <c:pt idx="0">
                  <c:v>47.7</c:v>
                </c:pt>
                <c:pt idx="1">
                  <c:v>47</c:v>
                </c:pt>
                <c:pt idx="2">
                  <c:v>42.3</c:v>
                </c:pt>
                <c:pt idx="3">
                  <c:v>33.4</c:v>
                </c:pt>
                <c:pt idx="4">
                  <c:v>31.6</c:v>
                </c:pt>
                <c:pt idx="5">
                  <c:v>23.5</c:v>
                </c:pt>
                <c:pt idx="6">
                  <c:v>19.7</c:v>
                </c:pt>
                <c:pt idx="7">
                  <c:v>19.399999999999999</c:v>
                </c:pt>
                <c:pt idx="8">
                  <c:v>18.8</c:v>
                </c:pt>
                <c:pt idx="9">
                  <c:v>16.100000000000001</c:v>
                </c:pt>
                <c:pt idx="10">
                  <c:v>12.8</c:v>
                </c:pt>
                <c:pt idx="11">
                  <c:v>11.3</c:v>
                </c:pt>
                <c:pt idx="12">
                  <c:v>2.9</c:v>
                </c:pt>
                <c:pt idx="13">
                  <c:v>6.6</c:v>
                </c:pt>
                <c:pt idx="14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C2-4471-B3BD-BCBFDB2C9928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(b)人口20万人以上（n=1,155人、M.T.=366.1%)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'3'!$B$9:$B$23</c:f>
              <c:strCache>
                <c:ptCount val="15"/>
                <c:pt idx="0">
                  <c:v>日常的な買い物のしやすさ</c:v>
                </c:pt>
                <c:pt idx="1">
                  <c:v>家族が同居または近い場所に住んでいること</c:v>
                </c:pt>
                <c:pt idx="2">
                  <c:v>住環境の良さ</c:v>
                </c:pt>
                <c:pt idx="3">
                  <c:v>親戚・友人が近い場所に住んでいること</c:v>
                </c:pt>
                <c:pt idx="4">
                  <c:v>地域の人々のつながり</c:v>
                </c:pt>
                <c:pt idx="5">
                  <c:v>道路が整備されていること</c:v>
                </c:pt>
                <c:pt idx="6">
                  <c:v>公共交通機関の利便性</c:v>
                </c:pt>
                <c:pt idx="7">
                  <c:v>子育て・教育施設（保育園・幼稚園・学校など）
が整備されていること</c:v>
                </c:pt>
                <c:pt idx="8">
                  <c:v>医療施設が整備されていること</c:v>
                </c:pt>
                <c:pt idx="9">
                  <c:v>文化施設（博物館や図書館、公民館など）
が整備されていること</c:v>
                </c:pt>
                <c:pt idx="10">
                  <c:v>子育てのしやすさ</c:v>
                </c:pt>
                <c:pt idx="11">
                  <c:v>福祉施設（介護施設、障害者支援施設など）
が整備されていること</c:v>
                </c:pt>
                <c:pt idx="12">
                  <c:v>その他</c:v>
                </c:pt>
                <c:pt idx="13">
                  <c:v>特にない</c:v>
                </c:pt>
                <c:pt idx="14">
                  <c:v>無回答</c:v>
                </c:pt>
              </c:strCache>
            </c:strRef>
          </c:cat>
          <c:val>
            <c:numRef>
              <c:f>'3'!$D$9:$D$23</c:f>
              <c:numCache>
                <c:formatCode>0.0</c:formatCode>
                <c:ptCount val="15"/>
                <c:pt idx="0">
                  <c:v>62.5</c:v>
                </c:pt>
                <c:pt idx="1">
                  <c:v>43.7</c:v>
                </c:pt>
                <c:pt idx="2">
                  <c:v>48.7</c:v>
                </c:pt>
                <c:pt idx="3">
                  <c:v>23.2</c:v>
                </c:pt>
                <c:pt idx="4">
                  <c:v>19.3</c:v>
                </c:pt>
                <c:pt idx="5">
                  <c:v>29.1</c:v>
                </c:pt>
                <c:pt idx="6">
                  <c:v>44.5</c:v>
                </c:pt>
                <c:pt idx="7">
                  <c:v>20.3</c:v>
                </c:pt>
                <c:pt idx="8">
                  <c:v>30.2</c:v>
                </c:pt>
                <c:pt idx="9">
                  <c:v>16.5</c:v>
                </c:pt>
                <c:pt idx="10">
                  <c:v>10.3</c:v>
                </c:pt>
                <c:pt idx="11">
                  <c:v>10.6</c:v>
                </c:pt>
                <c:pt idx="12">
                  <c:v>1.1000000000000001</c:v>
                </c:pt>
                <c:pt idx="13">
                  <c:v>4.2</c:v>
                </c:pt>
                <c:pt idx="14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C2-4471-B3BD-BCBFDB2C9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765672897758013"/>
          <c:y val="0.82794983960338286"/>
          <c:w val="0.40476272765522631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0.02842</cdr:y>
    </cdr:from>
    <cdr:to>
      <cdr:x>1</cdr:x>
      <cdr:y>0.10767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575300" y="209550"/>
          <a:ext cx="1079500" cy="584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9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64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817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2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418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56814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67595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01064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296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922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89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32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21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8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56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27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1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2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9155E-834F-49AB-8E93-D70194A536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943-789F-4C88-9F16-5F74ECA89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90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2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BFF144B-F230-C134-7893-AD9AC497E4D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77900"/>
          <a:ext cx="87757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958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2022-09-14T08:46:44Z</dcterms:created>
  <dcterms:modified xsi:type="dcterms:W3CDTF">2022-09-14T08:46:44Z</dcterms:modified>
</cp:coreProperties>
</file>