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地域での暮らしに対する満足度 </a:t>
            </a:r>
            <a:r>
              <a:rPr lang="ja-JP" altLang="en-US" sz="1100" b="0" i="0" u="none" strike="noStrike" baseline="0" dirty="0">
                <a:effectLst/>
              </a:rPr>
              <a:t>（</a:t>
            </a:r>
            <a:r>
              <a:rPr lang="en-US" altLang="ja-JP" sz="1100" b="0" i="0" u="none" strike="noStrike" baseline="0" dirty="0">
                <a:effectLst/>
              </a:rPr>
              <a:t>(b)</a:t>
            </a:r>
            <a:r>
              <a:rPr lang="ja-JP" altLang="en-US" sz="1100" b="0" i="0" u="none" strike="noStrike" baseline="0" dirty="0">
                <a:effectLst/>
              </a:rPr>
              <a:t>人口</a:t>
            </a:r>
            <a:r>
              <a:rPr lang="en-US" altLang="ja-JP" sz="1100" b="0" i="0" u="none" strike="noStrike" baseline="0" dirty="0">
                <a:effectLst/>
              </a:rPr>
              <a:t>20</a:t>
            </a:r>
            <a:r>
              <a:rPr lang="ja-JP" altLang="en-US" sz="1100" b="0" i="0" u="none" strike="noStrike" baseline="0" dirty="0">
                <a:effectLst/>
              </a:rPr>
              <a:t>万人以上）</a:t>
            </a:r>
            <a:endParaRPr lang="ja-JP" altLang="en-US" dirty="0"/>
          </a:p>
        </c:rich>
      </c:tx>
      <c:layout>
        <c:manualLayout>
          <c:xMode val="edge"/>
          <c:yMode val="edge"/>
          <c:x val="0.18210969318490361"/>
          <c:y val="1.21065375302663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633236634894322"/>
          <c:y val="0.15001410840594082"/>
          <c:w val="0.79545079097417726"/>
          <c:h val="0.7342237516920555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満足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A1E-4053-93B8-FFABDD87F3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'2'!$B$9:$B$22</c:f>
              <c:strCache>
                <c:ptCount val="14"/>
                <c:pt idx="0">
                  <c:v>総数 （1,155人）</c:v>
                </c:pt>
                <c:pt idx="2">
                  <c:v>男性（507人）</c:v>
                </c:pt>
                <c:pt idx="3">
                  <c:v>女性（648人）</c:v>
                </c:pt>
                <c:pt idx="5">
                  <c:v>18~29歳（124人）</c:v>
                </c:pt>
                <c:pt idx="6">
                  <c:v>30~39歳（129人）</c:v>
                </c:pt>
                <c:pt idx="7">
                  <c:v>40~49歳（204人）</c:v>
                </c:pt>
                <c:pt idx="8">
                  <c:v>50~59歳（226人）</c:v>
                </c:pt>
                <c:pt idx="9">
                  <c:v>60~69歳（193人）</c:v>
                </c:pt>
                <c:pt idx="10">
                  <c:v>70歳以上（279人）</c:v>
                </c:pt>
                <c:pt idx="12">
                  <c:v>65~74歳（212人）</c:v>
                </c:pt>
                <c:pt idx="13">
                  <c:v>75歳以上（174人）</c:v>
                </c:pt>
              </c:strCache>
            </c:strRef>
          </c:cat>
          <c:val>
            <c:numRef>
              <c:f>'2'!$C$9:$C$22</c:f>
              <c:numCache>
                <c:formatCode>General</c:formatCode>
                <c:ptCount val="14"/>
                <c:pt idx="0" formatCode="0.0">
                  <c:v>36.9</c:v>
                </c:pt>
                <c:pt idx="2" formatCode="0.0">
                  <c:v>38.1</c:v>
                </c:pt>
                <c:pt idx="3" formatCode="0.0">
                  <c:v>36</c:v>
                </c:pt>
                <c:pt idx="5" formatCode="0.0">
                  <c:v>46</c:v>
                </c:pt>
                <c:pt idx="6" formatCode="0.0">
                  <c:v>37.200000000000003</c:v>
                </c:pt>
                <c:pt idx="7" formatCode="0.0">
                  <c:v>37.299999999999997</c:v>
                </c:pt>
                <c:pt idx="8" formatCode="0.0">
                  <c:v>33.6</c:v>
                </c:pt>
                <c:pt idx="9" formatCode="0.0">
                  <c:v>33.700000000000003</c:v>
                </c:pt>
                <c:pt idx="10" formatCode="0.0">
                  <c:v>37.299999999999997</c:v>
                </c:pt>
                <c:pt idx="12" formatCode="0.0">
                  <c:v>32.1</c:v>
                </c:pt>
                <c:pt idx="13" formatCode="0.0">
                  <c:v>44.3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1E-4053-93B8-FFABDD87F354}"/>
            </c:ext>
          </c:extLst>
        </c:ser>
        <c:ser>
          <c:idx val="1"/>
          <c:order val="1"/>
          <c:tx>
            <c:strRef>
              <c:f>'2'!$D$8</c:f>
              <c:strCache>
                <c:ptCount val="1"/>
                <c:pt idx="0">
                  <c:v>やや満足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A1E-4053-93B8-FFABDD87F3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'2'!$B$9:$B$22</c:f>
              <c:strCache>
                <c:ptCount val="14"/>
                <c:pt idx="0">
                  <c:v>総数 （1,155人）</c:v>
                </c:pt>
                <c:pt idx="2">
                  <c:v>男性（507人）</c:v>
                </c:pt>
                <c:pt idx="3">
                  <c:v>女性（648人）</c:v>
                </c:pt>
                <c:pt idx="5">
                  <c:v>18~29歳（124人）</c:v>
                </c:pt>
                <c:pt idx="6">
                  <c:v>30~39歳（129人）</c:v>
                </c:pt>
                <c:pt idx="7">
                  <c:v>40~49歳（204人）</c:v>
                </c:pt>
                <c:pt idx="8">
                  <c:v>50~59歳（226人）</c:v>
                </c:pt>
                <c:pt idx="9">
                  <c:v>60~69歳（193人）</c:v>
                </c:pt>
                <c:pt idx="10">
                  <c:v>70歳以上（279人）</c:v>
                </c:pt>
                <c:pt idx="12">
                  <c:v>65~74歳（212人）</c:v>
                </c:pt>
                <c:pt idx="13">
                  <c:v>75歳以上（174人）</c:v>
                </c:pt>
              </c:strCache>
            </c:strRef>
          </c:cat>
          <c:val>
            <c:numRef>
              <c:f>'2'!$D$9:$D$22</c:f>
              <c:numCache>
                <c:formatCode>General</c:formatCode>
                <c:ptCount val="14"/>
                <c:pt idx="0" formatCode="0.0">
                  <c:v>49.2</c:v>
                </c:pt>
                <c:pt idx="2" formatCode="0.0">
                  <c:v>49.1</c:v>
                </c:pt>
                <c:pt idx="3" formatCode="0.0">
                  <c:v>49.2</c:v>
                </c:pt>
                <c:pt idx="5" formatCode="0.0">
                  <c:v>41.1</c:v>
                </c:pt>
                <c:pt idx="6" formatCode="0.0">
                  <c:v>47.3</c:v>
                </c:pt>
                <c:pt idx="7" formatCode="0.0">
                  <c:v>47.1</c:v>
                </c:pt>
                <c:pt idx="8" formatCode="0.0">
                  <c:v>54.4</c:v>
                </c:pt>
                <c:pt idx="9" formatCode="0.0">
                  <c:v>49.2</c:v>
                </c:pt>
                <c:pt idx="10" formatCode="0.0">
                  <c:v>50.9</c:v>
                </c:pt>
                <c:pt idx="12" formatCode="0.0">
                  <c:v>54.7</c:v>
                </c:pt>
                <c:pt idx="13" formatCode="0.0">
                  <c:v>44.8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A1E-4053-93B8-FFABDD87F354}"/>
            </c:ext>
          </c:extLst>
        </c:ser>
        <c:ser>
          <c:idx val="2"/>
          <c:order val="2"/>
          <c:tx>
            <c:strRef>
              <c:f>'2'!$E$8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A1E-4053-93B8-FFABDD87F354}"/>
              </c:ext>
            </c:extLst>
          </c:dPt>
          <c:dLbls>
            <c:dLbl>
              <c:idx val="0"/>
              <c:layout>
                <c:manualLayout>
                  <c:x val="0"/>
                  <c:y val="-3.1476997578692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A1E-4053-93B8-FFABDD87F354}"/>
                </c:ext>
              </c:extLst>
            </c:dLbl>
            <c:dLbl>
              <c:idx val="2"/>
              <c:layout>
                <c:manualLayout>
                  <c:x val="0"/>
                  <c:y val="-2.4213075060532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A1E-4053-93B8-FFABDD87F354}"/>
                </c:ext>
              </c:extLst>
            </c:dLbl>
            <c:dLbl>
              <c:idx val="3"/>
              <c:layout>
                <c:manualLayout>
                  <c:x val="0"/>
                  <c:y val="-2.9055690072639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1E-4053-93B8-FFABDD87F354}"/>
                </c:ext>
              </c:extLst>
            </c:dLbl>
            <c:dLbl>
              <c:idx val="5"/>
              <c:layout>
                <c:manualLayout>
                  <c:x val="0"/>
                  <c:y val="-2.4213075060532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A1E-4053-93B8-FFABDD87F354}"/>
                </c:ext>
              </c:extLst>
            </c:dLbl>
            <c:dLbl>
              <c:idx val="6"/>
              <c:layout>
                <c:manualLayout>
                  <c:x val="0"/>
                  <c:y val="-2.4213075060532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A1E-4053-93B8-FFABDD87F354}"/>
                </c:ext>
              </c:extLst>
            </c:dLbl>
            <c:dLbl>
              <c:idx val="7"/>
              <c:layout>
                <c:manualLayout>
                  <c:x val="0"/>
                  <c:y val="-2.6634382566585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A1E-4053-93B8-FFABDD87F354}"/>
                </c:ext>
              </c:extLst>
            </c:dLbl>
            <c:dLbl>
              <c:idx val="8"/>
              <c:layout>
                <c:manualLayout>
                  <c:x val="0"/>
                  <c:y val="-2.4213075060532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A1E-4053-93B8-FFABDD87F354}"/>
                </c:ext>
              </c:extLst>
            </c:dLbl>
            <c:dLbl>
              <c:idx val="9"/>
              <c:layout>
                <c:manualLayout>
                  <c:x val="3.629764065335753E-3"/>
                  <c:y val="-2.663438256658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A1E-4053-93B8-FFABDD87F354}"/>
                </c:ext>
              </c:extLst>
            </c:dLbl>
            <c:dLbl>
              <c:idx val="10"/>
              <c:layout>
                <c:manualLayout>
                  <c:x val="1.8148820326678765E-3"/>
                  <c:y val="-2.663438256658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A1E-4053-93B8-FFABDD87F354}"/>
                </c:ext>
              </c:extLst>
            </c:dLbl>
            <c:dLbl>
              <c:idx val="12"/>
              <c:layout>
                <c:manualLayout>
                  <c:x val="-1.3308981159745038E-16"/>
                  <c:y val="-2.9055690072639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A1E-4053-93B8-FFABDD87F354}"/>
                </c:ext>
              </c:extLst>
            </c:dLbl>
            <c:dLbl>
              <c:idx val="13"/>
              <c:layout>
                <c:manualLayout>
                  <c:x val="0"/>
                  <c:y val="-2.9055690072639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A1E-4053-93B8-FFABDD87F3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'2'!$B$9:$B$22</c:f>
              <c:strCache>
                <c:ptCount val="14"/>
                <c:pt idx="0">
                  <c:v>総数 （1,155人）</c:v>
                </c:pt>
                <c:pt idx="2">
                  <c:v>男性（507人）</c:v>
                </c:pt>
                <c:pt idx="3">
                  <c:v>女性（648人）</c:v>
                </c:pt>
                <c:pt idx="5">
                  <c:v>18~29歳（124人）</c:v>
                </c:pt>
                <c:pt idx="6">
                  <c:v>30~39歳（129人）</c:v>
                </c:pt>
                <c:pt idx="7">
                  <c:v>40~49歳（204人）</c:v>
                </c:pt>
                <c:pt idx="8">
                  <c:v>50~59歳（226人）</c:v>
                </c:pt>
                <c:pt idx="9">
                  <c:v>60~69歳（193人）</c:v>
                </c:pt>
                <c:pt idx="10">
                  <c:v>70歳以上（279人）</c:v>
                </c:pt>
                <c:pt idx="12">
                  <c:v>65~74歳（212人）</c:v>
                </c:pt>
                <c:pt idx="13">
                  <c:v>75歳以上（174人）</c:v>
                </c:pt>
              </c:strCache>
            </c:strRef>
          </c:cat>
          <c:val>
            <c:numRef>
              <c:f>'2'!$E$9:$E$22</c:f>
              <c:numCache>
                <c:formatCode>General</c:formatCode>
                <c:ptCount val="14"/>
                <c:pt idx="0" formatCode="0.0">
                  <c:v>1.5</c:v>
                </c:pt>
                <c:pt idx="2" formatCode="0.0">
                  <c:v>1.6</c:v>
                </c:pt>
                <c:pt idx="3" formatCode="0.0">
                  <c:v>1.4</c:v>
                </c:pt>
                <c:pt idx="5" formatCode="0.0">
                  <c:v>1.6</c:v>
                </c:pt>
                <c:pt idx="6" formatCode="0.0">
                  <c:v>0</c:v>
                </c:pt>
                <c:pt idx="7" formatCode="0.0">
                  <c:v>1</c:v>
                </c:pt>
                <c:pt idx="8" formatCode="0.0">
                  <c:v>1.8</c:v>
                </c:pt>
                <c:pt idx="9" formatCode="0.0">
                  <c:v>2.6</c:v>
                </c:pt>
                <c:pt idx="10" formatCode="0.0">
                  <c:v>1.4</c:v>
                </c:pt>
                <c:pt idx="12" formatCode="0.0">
                  <c:v>1.4</c:v>
                </c:pt>
                <c:pt idx="13" formatCode="0.0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A1E-4053-93B8-FFABDD87F354}"/>
            </c:ext>
          </c:extLst>
        </c:ser>
        <c:ser>
          <c:idx val="3"/>
          <c:order val="3"/>
          <c:tx>
            <c:strRef>
              <c:f>'2'!$F$8</c:f>
              <c:strCache>
                <c:ptCount val="1"/>
                <c:pt idx="0">
                  <c:v>やや不満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9A1E-4053-93B8-FFABDD87F3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'2'!$B$9:$B$22</c:f>
              <c:strCache>
                <c:ptCount val="14"/>
                <c:pt idx="0">
                  <c:v>総数 （1,155人）</c:v>
                </c:pt>
                <c:pt idx="2">
                  <c:v>男性（507人）</c:v>
                </c:pt>
                <c:pt idx="3">
                  <c:v>女性（648人）</c:v>
                </c:pt>
                <c:pt idx="5">
                  <c:v>18~29歳（124人）</c:v>
                </c:pt>
                <c:pt idx="6">
                  <c:v>30~39歳（129人）</c:v>
                </c:pt>
                <c:pt idx="7">
                  <c:v>40~49歳（204人）</c:v>
                </c:pt>
                <c:pt idx="8">
                  <c:v>50~59歳（226人）</c:v>
                </c:pt>
                <c:pt idx="9">
                  <c:v>60~69歳（193人）</c:v>
                </c:pt>
                <c:pt idx="10">
                  <c:v>70歳以上（279人）</c:v>
                </c:pt>
                <c:pt idx="12">
                  <c:v>65~74歳（212人）</c:v>
                </c:pt>
                <c:pt idx="13">
                  <c:v>75歳以上（174人）</c:v>
                </c:pt>
              </c:strCache>
            </c:strRef>
          </c:cat>
          <c:val>
            <c:numRef>
              <c:f>'2'!$F$9:$F$22</c:f>
              <c:numCache>
                <c:formatCode>General</c:formatCode>
                <c:ptCount val="14"/>
                <c:pt idx="0" formatCode="0.0">
                  <c:v>10.4</c:v>
                </c:pt>
                <c:pt idx="2" formatCode="0.0">
                  <c:v>9.3000000000000007</c:v>
                </c:pt>
                <c:pt idx="3" formatCode="0.0">
                  <c:v>11.3</c:v>
                </c:pt>
                <c:pt idx="5" formatCode="0.0">
                  <c:v>9.6999999999999993</c:v>
                </c:pt>
                <c:pt idx="6" formatCode="0.0">
                  <c:v>14</c:v>
                </c:pt>
                <c:pt idx="7" formatCode="0.0">
                  <c:v>12.3</c:v>
                </c:pt>
                <c:pt idx="8" formatCode="0.0">
                  <c:v>8</c:v>
                </c:pt>
                <c:pt idx="9" formatCode="0.0">
                  <c:v>13</c:v>
                </c:pt>
                <c:pt idx="10" formatCode="0.0">
                  <c:v>7.9</c:v>
                </c:pt>
                <c:pt idx="12" formatCode="0.0">
                  <c:v>10.4</c:v>
                </c:pt>
                <c:pt idx="13" formatCode="0.0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9A1E-4053-93B8-FFABDD87F354}"/>
            </c:ext>
          </c:extLst>
        </c:ser>
        <c:ser>
          <c:idx val="4"/>
          <c:order val="4"/>
          <c:tx>
            <c:strRef>
              <c:f>'2'!$G$8</c:f>
              <c:strCache>
                <c:ptCount val="1"/>
                <c:pt idx="0">
                  <c:v>不満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9A1E-4053-93B8-FFABDD87F354}"/>
              </c:ext>
            </c:extLst>
          </c:dPt>
          <c:dLbls>
            <c:dLbl>
              <c:idx val="0"/>
              <c:layout>
                <c:manualLayout>
                  <c:x val="2.177858439201451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A1E-4053-93B8-FFABDD87F354}"/>
                </c:ext>
              </c:extLst>
            </c:dLbl>
            <c:dLbl>
              <c:idx val="2"/>
              <c:layout>
                <c:manualLayout>
                  <c:x val="2.3593466424682397E-2"/>
                  <c:y val="-2.42130750605326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A1E-4053-93B8-FFABDD87F354}"/>
                </c:ext>
              </c:extLst>
            </c:dLbl>
            <c:dLbl>
              <c:idx val="3"/>
              <c:layout>
                <c:manualLayout>
                  <c:x val="2.3593466424682397E-2"/>
                  <c:y val="-2.4213075060532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A1E-4053-93B8-FFABDD87F354}"/>
                </c:ext>
              </c:extLst>
            </c:dLbl>
            <c:dLbl>
              <c:idx val="5"/>
              <c:layout>
                <c:manualLayout>
                  <c:x val="2.1778584392014386E-2"/>
                  <c:y val="-2.42130750605326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A1E-4053-93B8-FFABDD87F354}"/>
                </c:ext>
              </c:extLst>
            </c:dLbl>
            <c:dLbl>
              <c:idx val="6"/>
              <c:layout>
                <c:manualLayout>
                  <c:x val="2.3593466424682397E-2"/>
                  <c:y val="-2.42130750605326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A1E-4053-93B8-FFABDD87F354}"/>
                </c:ext>
              </c:extLst>
            </c:dLbl>
            <c:dLbl>
              <c:idx val="7"/>
              <c:layout>
                <c:manualLayout>
                  <c:x val="2.722323049001828E-2"/>
                  <c:y val="8.878024962493360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A1E-4053-93B8-FFABDD87F354}"/>
                </c:ext>
              </c:extLst>
            </c:dLbl>
            <c:dLbl>
              <c:idx val="8"/>
              <c:layout>
                <c:manualLayout>
                  <c:x val="2.5408348457350273E-2"/>
                  <c:y val="-2.42130750605326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9A1E-4053-93B8-FFABDD87F354}"/>
                </c:ext>
              </c:extLst>
            </c:dLbl>
            <c:dLbl>
              <c:idx val="9"/>
              <c:layout>
                <c:manualLayout>
                  <c:x val="2.3593466424682397E-2"/>
                  <c:y val="-2.421307506053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A1E-4053-93B8-FFABDD87F354}"/>
                </c:ext>
              </c:extLst>
            </c:dLbl>
            <c:dLbl>
              <c:idx val="10"/>
              <c:layout>
                <c:manualLayout>
                  <c:x val="2.7223230490018017E-2"/>
                  <c:y val="8.8780249624933607E-17"/>
                </c:manualLayout>
              </c:layout>
              <c:tx>
                <c:rich>
                  <a:bodyPr/>
                  <a:lstStyle/>
                  <a:p>
                    <a:fld id="{E573CC79-96B8-9246-8D86-87F726D34E55}" type="VALUE">
                      <a:rPr lang="en-US" altLang="ja-JP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9A1E-4053-93B8-FFABDD87F354}"/>
                </c:ext>
              </c:extLst>
            </c:dLbl>
            <c:dLbl>
              <c:idx val="12"/>
              <c:layout>
                <c:manualLayout>
                  <c:x val="1.9963702359346643E-2"/>
                  <c:y val="2.42149816018760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9A1E-4053-93B8-FFABDD87F354}"/>
                </c:ext>
              </c:extLst>
            </c:dLbl>
            <c:dLbl>
              <c:idx val="13"/>
              <c:layout>
                <c:manualLayout>
                  <c:x val="2.5408348457350273E-2"/>
                  <c:y val="-2.42111685191893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9A1E-4053-93B8-FFABDD87F3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'2'!$B$9:$B$22</c:f>
              <c:strCache>
                <c:ptCount val="14"/>
                <c:pt idx="0">
                  <c:v>総数 （1,155人）</c:v>
                </c:pt>
                <c:pt idx="2">
                  <c:v>男性（507人）</c:v>
                </c:pt>
                <c:pt idx="3">
                  <c:v>女性（648人）</c:v>
                </c:pt>
                <c:pt idx="5">
                  <c:v>18~29歳（124人）</c:v>
                </c:pt>
                <c:pt idx="6">
                  <c:v>30~39歳（129人）</c:v>
                </c:pt>
                <c:pt idx="7">
                  <c:v>40~49歳（204人）</c:v>
                </c:pt>
                <c:pt idx="8">
                  <c:v>50~59歳（226人）</c:v>
                </c:pt>
                <c:pt idx="9">
                  <c:v>60~69歳（193人）</c:v>
                </c:pt>
                <c:pt idx="10">
                  <c:v>70歳以上（279人）</c:v>
                </c:pt>
                <c:pt idx="12">
                  <c:v>65~74歳（212人）</c:v>
                </c:pt>
                <c:pt idx="13">
                  <c:v>75歳以上（174人）</c:v>
                </c:pt>
              </c:strCache>
            </c:strRef>
          </c:cat>
          <c:val>
            <c:numRef>
              <c:f>'2'!$G$9:$G$22</c:f>
              <c:numCache>
                <c:formatCode>General</c:formatCode>
                <c:ptCount val="14"/>
                <c:pt idx="0" formatCode="0.0">
                  <c:v>2.1</c:v>
                </c:pt>
                <c:pt idx="2" formatCode="0.0">
                  <c:v>2</c:v>
                </c:pt>
                <c:pt idx="3" formatCode="0.0">
                  <c:v>2.2000000000000002</c:v>
                </c:pt>
                <c:pt idx="5" formatCode="0.0">
                  <c:v>1.6</c:v>
                </c:pt>
                <c:pt idx="6" formatCode="0.0">
                  <c:v>1.6</c:v>
                </c:pt>
                <c:pt idx="7" formatCode="0.0">
                  <c:v>2.5</c:v>
                </c:pt>
                <c:pt idx="8" formatCode="0.0">
                  <c:v>2.2000000000000002</c:v>
                </c:pt>
                <c:pt idx="9" formatCode="0.0">
                  <c:v>1.6</c:v>
                </c:pt>
                <c:pt idx="10" formatCode="0.0">
                  <c:v>2.5</c:v>
                </c:pt>
                <c:pt idx="12" formatCode="0.0">
                  <c:v>1.4</c:v>
                </c:pt>
                <c:pt idx="13" formatCode="0.0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9A1E-4053-93B8-FFABDD87F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190387808"/>
        <c:axId val="862436096"/>
      </c:barChart>
      <c:catAx>
        <c:axId val="1190387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62436096"/>
        <c:crosses val="autoZero"/>
        <c:auto val="1"/>
        <c:lblAlgn val="ctr"/>
        <c:lblOffset val="100"/>
        <c:noMultiLvlLbl val="0"/>
      </c:catAx>
      <c:valAx>
        <c:axId val="8624360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9038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15860925732741"/>
          <c:y val="0.94461230481782998"/>
          <c:w val="0.8317953041713706"/>
          <c:h val="4.08598501458504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0.20769</cdr:y>
    </cdr:from>
    <cdr:to>
      <cdr:x>0.16241</cdr:x>
      <cdr:y>0.26306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7541DFD-DC62-A4B6-A94F-BB2E79623B30}"/>
            </a:ext>
          </a:extLst>
        </cdr:cNvPr>
        <cdr:cNvSpPr txBox="1"/>
      </cdr:nvSpPr>
      <cdr:spPr>
        <a:xfrm xmlns:a="http://schemas.openxmlformats.org/drawingml/2006/main">
          <a:off x="0" y="1089334"/>
          <a:ext cx="1136512" cy="290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0.36879</cdr:y>
    </cdr:from>
    <cdr:to>
      <cdr:x>0.16241</cdr:x>
      <cdr:y>0.42416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B97D64FD-8974-9595-D87D-0B88D8074765}"/>
            </a:ext>
          </a:extLst>
        </cdr:cNvPr>
        <cdr:cNvSpPr txBox="1"/>
      </cdr:nvSpPr>
      <cdr:spPr>
        <a:xfrm xmlns:a="http://schemas.openxmlformats.org/drawingml/2006/main">
          <a:off x="0" y="1934359"/>
          <a:ext cx="1136512" cy="2904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0.03162</cdr:x>
      <cdr:y>0.10608</cdr:y>
    </cdr:from>
    <cdr:to>
      <cdr:x>0.19402</cdr:x>
      <cdr:y>0.16145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B9B234F-39E7-5EBE-2842-80AB1DDFFD4A}"/>
            </a:ext>
          </a:extLst>
        </cdr:cNvPr>
        <cdr:cNvSpPr txBox="1"/>
      </cdr:nvSpPr>
      <cdr:spPr>
        <a:xfrm xmlns:a="http://schemas.openxmlformats.org/drawingml/2006/main">
          <a:off x="221296" y="556375"/>
          <a:ext cx="1136390" cy="2904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0.72881</cdr:y>
    </cdr:from>
    <cdr:to>
      <cdr:x>0.16241</cdr:x>
      <cdr:y>0.78418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F748214-C1DE-DED8-D35D-15B215A6E23B}"/>
            </a:ext>
          </a:extLst>
        </cdr:cNvPr>
        <cdr:cNvSpPr txBox="1"/>
      </cdr:nvSpPr>
      <cdr:spPr>
        <a:xfrm xmlns:a="http://schemas.openxmlformats.org/drawingml/2006/main">
          <a:off x="0" y="3822700"/>
          <a:ext cx="1136512" cy="2904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高齢者　］</a:t>
          </a:r>
        </a:p>
      </cdr:txBody>
    </cdr:sp>
  </cdr:relSizeAnchor>
  <cdr:relSizeAnchor xmlns:cdr="http://schemas.openxmlformats.org/drawingml/2006/chartDrawing">
    <cdr:from>
      <cdr:x>0.16697</cdr:x>
      <cdr:y>0.12107</cdr:y>
    </cdr:from>
    <cdr:to>
      <cdr:x>0.84936</cdr:x>
      <cdr:y>0.15496</cdr:y>
    </cdr:to>
    <cdr:sp macro="" textlink="">
      <cdr:nvSpPr>
        <cdr:cNvPr id="6" name="右中かっこ 5">
          <a:extLst xmlns:a="http://schemas.openxmlformats.org/drawingml/2006/main">
            <a:ext uri="{FF2B5EF4-FFF2-40B4-BE49-F238E27FC236}">
              <a16:creationId xmlns:a16="http://schemas.microsoft.com/office/drawing/2014/main" id="{A9F90C86-F7D9-6740-78C3-573BE263AAAD}"/>
            </a:ext>
          </a:extLst>
        </cdr:cNvPr>
        <cdr:cNvSpPr/>
      </cdr:nvSpPr>
      <cdr:spPr>
        <a:xfrm xmlns:a="http://schemas.openxmlformats.org/drawingml/2006/main" rot="16200000">
          <a:off x="3467115" y="-1663686"/>
          <a:ext cx="177776" cy="4775194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0.38173</cdr:x>
      <cdr:y>0.07264</cdr:y>
    </cdr:from>
    <cdr:to>
      <cdr:x>0.54685</cdr:x>
      <cdr:y>0.13364</cdr:y>
    </cdr:to>
    <cdr:sp macro="" textlink="">
      <cdr:nvSpPr>
        <cdr:cNvPr id="7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9E15F81-D3A7-5721-504D-4DB3003B3DC8}"/>
            </a:ext>
          </a:extLst>
        </cdr:cNvPr>
        <cdr:cNvSpPr txBox="1"/>
      </cdr:nvSpPr>
      <cdr:spPr>
        <a:xfrm xmlns:a="http://schemas.openxmlformats.org/drawingml/2006/main">
          <a:off x="2671212" y="381000"/>
          <a:ext cx="1155475" cy="319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満足（小計）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86.1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0.80277</cdr:x>
      <cdr:y>0.07022</cdr:y>
    </cdr:from>
    <cdr:to>
      <cdr:x>0.9679</cdr:x>
      <cdr:y>0.13122</cdr:y>
    </cdr:to>
    <cdr:sp macro="" textlink="">
      <cdr:nvSpPr>
        <cdr:cNvPr id="8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CFAEDCE8-9B1D-7406-B4FE-2212DCF0B6B6}"/>
            </a:ext>
          </a:extLst>
        </cdr:cNvPr>
        <cdr:cNvSpPr txBox="1"/>
      </cdr:nvSpPr>
      <cdr:spPr>
        <a:xfrm xmlns:a="http://schemas.openxmlformats.org/drawingml/2006/main">
          <a:off x="5617565" y="368329"/>
          <a:ext cx="1155541" cy="3199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不満（小計）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12.5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0.8657</cdr:x>
      <cdr:y>0.12107</cdr:y>
    </cdr:from>
    <cdr:to>
      <cdr:x>0.95644</cdr:x>
      <cdr:y>0.15254</cdr:y>
    </cdr:to>
    <cdr:sp macro="" textlink="">
      <cdr:nvSpPr>
        <cdr:cNvPr id="9" name="右中かっこ 8">
          <a:extLst xmlns:a="http://schemas.openxmlformats.org/drawingml/2006/main">
            <a:ext uri="{FF2B5EF4-FFF2-40B4-BE49-F238E27FC236}">
              <a16:creationId xmlns:a16="http://schemas.microsoft.com/office/drawing/2014/main" id="{6ABD7380-78C8-010E-9084-01D219D6D872}"/>
            </a:ext>
          </a:extLst>
        </cdr:cNvPr>
        <cdr:cNvSpPr/>
      </cdr:nvSpPr>
      <cdr:spPr>
        <a:xfrm xmlns:a="http://schemas.openxmlformats.org/drawingml/2006/main" rot="16200000">
          <a:off x="6292852" y="400072"/>
          <a:ext cx="165076" cy="63498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0.17769</cdr:x>
      <cdr:y>0.9594</cdr:y>
    </cdr:from>
    <cdr:to>
      <cdr:x>0.18684</cdr:x>
      <cdr:y>0.97198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B66941A4-7231-7B41-039C-F5E6AF4639F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246534" y="5029813"/>
          <a:ext cx="64167" cy="65935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0.3085</cdr:x>
      <cdr:y>0.9594</cdr:y>
    </cdr:from>
    <cdr:to>
      <cdr:x>0.31723</cdr:x>
      <cdr:y>0.97198</cdr:y>
    </cdr:to>
    <cdr:sp macro="" textlink="">
      <cdr:nvSpPr>
        <cdr:cNvPr id="11" name="正方形/長方形 10">
          <a:extLst xmlns:a="http://schemas.openxmlformats.org/drawingml/2006/main">
            <a:ext uri="{FF2B5EF4-FFF2-40B4-BE49-F238E27FC236}">
              <a16:creationId xmlns:a16="http://schemas.microsoft.com/office/drawing/2014/main" id="{24C09EED-845E-6346-5029-22E3EA34B10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164171" y="5029814"/>
          <a:ext cx="61226" cy="65935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0.47359</cdr:x>
      <cdr:y>0.9594</cdr:y>
    </cdr:from>
    <cdr:to>
      <cdr:x>0.48274</cdr:x>
      <cdr:y>0.97198</cdr:y>
    </cdr:to>
    <cdr:sp macro="" textlink="">
      <cdr:nvSpPr>
        <cdr:cNvPr id="12" name="正方形/長方形 11">
          <a:extLst xmlns:a="http://schemas.openxmlformats.org/drawingml/2006/main">
            <a:ext uri="{FF2B5EF4-FFF2-40B4-BE49-F238E27FC236}">
              <a16:creationId xmlns:a16="http://schemas.microsoft.com/office/drawing/2014/main" id="{B90F4675-A0AB-B381-020F-85093EE8578B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322323" y="5029814"/>
          <a:ext cx="64168" cy="65935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0.62165</cdr:x>
      <cdr:y>0.9594</cdr:y>
    </cdr:from>
    <cdr:to>
      <cdr:x>0.6308</cdr:x>
      <cdr:y>0.97198</cdr:y>
    </cdr:to>
    <cdr:sp macro="" textlink="">
      <cdr:nvSpPr>
        <cdr:cNvPr id="13" name="正方形/長方形 12">
          <a:extLst xmlns:a="http://schemas.openxmlformats.org/drawingml/2006/main">
            <a:ext uri="{FF2B5EF4-FFF2-40B4-BE49-F238E27FC236}">
              <a16:creationId xmlns:a16="http://schemas.microsoft.com/office/drawing/2014/main" id="{4E886129-4058-ACD2-43C7-021E905F44E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360954" y="5029814"/>
          <a:ext cx="64167" cy="65935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0.78971</cdr:x>
      <cdr:y>0.9594</cdr:y>
    </cdr:from>
    <cdr:to>
      <cdr:x>0.79885</cdr:x>
      <cdr:y>0.97198</cdr:y>
    </cdr:to>
    <cdr:sp macro="" textlink="">
      <cdr:nvSpPr>
        <cdr:cNvPr id="14" name="正方形/長方形 13">
          <a:extLst xmlns:a="http://schemas.openxmlformats.org/drawingml/2006/main">
            <a:ext uri="{FF2B5EF4-FFF2-40B4-BE49-F238E27FC236}">
              <a16:creationId xmlns:a16="http://schemas.microsoft.com/office/drawing/2014/main" id="{11A6A347-579C-8044-28A1-BBFF11369C55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539892" y="5029814"/>
          <a:ext cx="64167" cy="65935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A9AA-68B3-4B60-88C7-5CAA065697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1EFD-0B41-4A6B-83E5-63C735939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02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A9AA-68B3-4B60-88C7-5CAA065697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1EFD-0B41-4A6B-83E5-63C735939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95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A9AA-68B3-4B60-88C7-5CAA065697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1EFD-0B41-4A6B-83E5-63C735939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322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150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581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11855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74721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5973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5267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0526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A9AA-68B3-4B60-88C7-5CAA065697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1EFD-0B41-4A6B-83E5-63C735939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3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A9AA-68B3-4B60-88C7-5CAA065697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1EFD-0B41-4A6B-83E5-63C735939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61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A9AA-68B3-4B60-88C7-5CAA065697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1EFD-0B41-4A6B-83E5-63C735939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20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A9AA-68B3-4B60-88C7-5CAA065697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1EFD-0B41-4A6B-83E5-63C735939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42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A9AA-68B3-4B60-88C7-5CAA065697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1EFD-0B41-4A6B-83E5-63C735939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31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A9AA-68B3-4B60-88C7-5CAA065697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1EFD-0B41-4A6B-83E5-63C735939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0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A9AA-68B3-4B60-88C7-5CAA065697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1EFD-0B41-4A6B-83E5-63C735939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1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A9AA-68B3-4B60-88C7-5CAA065697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1EFD-0B41-4A6B-83E5-63C735939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31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6A9AA-68B3-4B60-88C7-5CAA065697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01EFD-0B41-4A6B-83E5-63C735939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20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14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F5FEC29-A5FE-E745-AFEC-FFF79B05815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30275" y="1014412"/>
          <a:ext cx="7029450" cy="5464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260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2022-09-14T08:46:45Z</dcterms:created>
  <dcterms:modified xsi:type="dcterms:W3CDTF">2022-09-14T08:46:45Z</dcterms:modified>
</cp:coreProperties>
</file>