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地域での暮らしに対する満足度 </a:t>
            </a:r>
            <a:r>
              <a:rPr lang="ja-JP" altLang="en-US" sz="1100" b="0" i="0" u="none" strike="noStrike" baseline="0" dirty="0">
                <a:effectLst/>
              </a:rPr>
              <a:t>（</a:t>
            </a:r>
            <a:r>
              <a:rPr lang="en-US" altLang="ja-JP" sz="1100" b="0" i="0" u="none" strike="noStrike" baseline="0" dirty="0">
                <a:effectLst/>
              </a:rPr>
              <a:t>(a)</a:t>
            </a:r>
            <a:r>
              <a:rPr lang="ja-JP" altLang="en-US" sz="1100" b="0" i="0" u="none" strike="noStrike" baseline="0" dirty="0">
                <a:effectLst/>
              </a:rPr>
              <a:t>人口</a:t>
            </a:r>
            <a:r>
              <a:rPr lang="en-US" altLang="ja-JP" sz="1100" b="0" i="0" u="none" strike="noStrike" baseline="0" dirty="0">
                <a:effectLst/>
              </a:rPr>
              <a:t>20</a:t>
            </a:r>
            <a:r>
              <a:rPr lang="ja-JP" altLang="en-US" sz="1100" b="0" i="0" u="none" strike="noStrike" baseline="0" dirty="0">
                <a:effectLst/>
              </a:rPr>
              <a:t>万人未満</a:t>
            </a:r>
            <a:r>
              <a:rPr lang="en-US" altLang="ja-JP" sz="1100" b="0" i="0" u="none" strike="noStrike" baseline="0" dirty="0">
                <a:effectLst/>
              </a:rPr>
              <a:t> </a:t>
            </a:r>
            <a:r>
              <a:rPr lang="ja-JP" altLang="en-US" sz="1100" b="0" i="0" u="none" strike="noStrike" baseline="0" dirty="0">
                <a:effectLst/>
              </a:rPr>
              <a:t>）</a:t>
            </a:r>
            <a:r>
              <a:rPr lang="ja-JP" altLang="en-US" sz="1100" b="0" i="0" u="none" strike="noStrike" baseline="0" dirty="0"/>
              <a:t> 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6633236634894322"/>
          <c:y val="0.15001410840594082"/>
          <c:w val="0.79545079097417726"/>
          <c:h val="0.73422375169205556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'1'!$C$8</c:f>
              <c:strCache>
                <c:ptCount val="1"/>
                <c:pt idx="0">
                  <c:v>満足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C29-45E3-8108-63D5E82C2FB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'1'!$B$9:$B$22</c:f>
              <c:strCache>
                <c:ptCount val="14"/>
                <c:pt idx="0">
                  <c:v>総数 （2,751人）</c:v>
                </c:pt>
                <c:pt idx="2">
                  <c:v>男性（1,288人）</c:v>
                </c:pt>
                <c:pt idx="3">
                  <c:v>女性（1,463人）</c:v>
                </c:pt>
                <c:pt idx="5">
                  <c:v>18~29歳（272人）</c:v>
                </c:pt>
                <c:pt idx="6">
                  <c:v>30~39歳（309人）</c:v>
                </c:pt>
                <c:pt idx="7">
                  <c:v>40~49歳（432人）</c:v>
                </c:pt>
                <c:pt idx="8">
                  <c:v>50~59歳（457人）</c:v>
                </c:pt>
                <c:pt idx="9">
                  <c:v>60~69歳（496人）</c:v>
                </c:pt>
                <c:pt idx="10">
                  <c:v>70歳以上（785人）</c:v>
                </c:pt>
                <c:pt idx="12">
                  <c:v>65~74歳（574人）</c:v>
                </c:pt>
                <c:pt idx="13">
                  <c:v>75歳以上（469人）</c:v>
                </c:pt>
              </c:strCache>
            </c:strRef>
          </c:cat>
          <c:val>
            <c:numRef>
              <c:f>'1'!$C$9:$C$22</c:f>
              <c:numCache>
                <c:formatCode>General</c:formatCode>
                <c:ptCount val="14"/>
                <c:pt idx="0" formatCode="0.0">
                  <c:v>27.2</c:v>
                </c:pt>
                <c:pt idx="2" formatCode="0.0">
                  <c:v>29.3</c:v>
                </c:pt>
                <c:pt idx="3" formatCode="0.0">
                  <c:v>25.4</c:v>
                </c:pt>
                <c:pt idx="5" formatCode="0.0">
                  <c:v>26.1</c:v>
                </c:pt>
                <c:pt idx="6" formatCode="0.0">
                  <c:v>25.6</c:v>
                </c:pt>
                <c:pt idx="7" formatCode="0.0">
                  <c:v>25</c:v>
                </c:pt>
                <c:pt idx="8" formatCode="0.0">
                  <c:v>23.4</c:v>
                </c:pt>
                <c:pt idx="9" formatCode="0.0">
                  <c:v>24.2</c:v>
                </c:pt>
                <c:pt idx="10" formatCode="0.0">
                  <c:v>33.6</c:v>
                </c:pt>
                <c:pt idx="12" formatCode="0.0">
                  <c:v>28.4</c:v>
                </c:pt>
                <c:pt idx="13" formatCode="0.0">
                  <c:v>33.5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C29-45E3-8108-63D5E82C2FB0}"/>
            </c:ext>
          </c:extLst>
        </c:ser>
        <c:ser>
          <c:idx val="1"/>
          <c:order val="1"/>
          <c:tx>
            <c:strRef>
              <c:f>'1'!$D$8</c:f>
              <c:strCache>
                <c:ptCount val="1"/>
                <c:pt idx="0">
                  <c:v>やや満足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FC29-45E3-8108-63D5E82C2FB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'1'!$B$9:$B$22</c:f>
              <c:strCache>
                <c:ptCount val="14"/>
                <c:pt idx="0">
                  <c:v>総数 （2,751人）</c:v>
                </c:pt>
                <c:pt idx="2">
                  <c:v>男性（1,288人）</c:v>
                </c:pt>
                <c:pt idx="3">
                  <c:v>女性（1,463人）</c:v>
                </c:pt>
                <c:pt idx="5">
                  <c:v>18~29歳（272人）</c:v>
                </c:pt>
                <c:pt idx="6">
                  <c:v>30~39歳（309人）</c:v>
                </c:pt>
                <c:pt idx="7">
                  <c:v>40~49歳（432人）</c:v>
                </c:pt>
                <c:pt idx="8">
                  <c:v>50~59歳（457人）</c:v>
                </c:pt>
                <c:pt idx="9">
                  <c:v>60~69歳（496人）</c:v>
                </c:pt>
                <c:pt idx="10">
                  <c:v>70歳以上（785人）</c:v>
                </c:pt>
                <c:pt idx="12">
                  <c:v>65~74歳（574人）</c:v>
                </c:pt>
                <c:pt idx="13">
                  <c:v>75歳以上（469人）</c:v>
                </c:pt>
              </c:strCache>
            </c:strRef>
          </c:cat>
          <c:val>
            <c:numRef>
              <c:f>'1'!$D$9:$D$22</c:f>
              <c:numCache>
                <c:formatCode>General</c:formatCode>
                <c:ptCount val="14"/>
                <c:pt idx="0" formatCode="0.0">
                  <c:v>50.6</c:v>
                </c:pt>
                <c:pt idx="2" formatCode="0.0">
                  <c:v>48.7</c:v>
                </c:pt>
                <c:pt idx="3" formatCode="0.0">
                  <c:v>52.4</c:v>
                </c:pt>
                <c:pt idx="5" formatCode="0.0">
                  <c:v>50</c:v>
                </c:pt>
                <c:pt idx="6" formatCode="0.0">
                  <c:v>52.4</c:v>
                </c:pt>
                <c:pt idx="7" formatCode="0.0">
                  <c:v>50.9</c:v>
                </c:pt>
                <c:pt idx="8" formatCode="0.0">
                  <c:v>48.8</c:v>
                </c:pt>
                <c:pt idx="9" formatCode="0.0">
                  <c:v>50.8</c:v>
                </c:pt>
                <c:pt idx="10" formatCode="0.0">
                  <c:v>51</c:v>
                </c:pt>
                <c:pt idx="12" formatCode="0.0">
                  <c:v>50.2</c:v>
                </c:pt>
                <c:pt idx="13" formatCode="0.0">
                  <c:v>53.7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C29-45E3-8108-63D5E82C2FB0}"/>
            </c:ext>
          </c:extLst>
        </c:ser>
        <c:ser>
          <c:idx val="2"/>
          <c:order val="2"/>
          <c:tx>
            <c:strRef>
              <c:f>'1'!$E$8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C29-45E3-8108-63D5E82C2FB0}"/>
              </c:ext>
            </c:extLst>
          </c:dPt>
          <c:dLbls>
            <c:dLbl>
              <c:idx val="0"/>
              <c:layout>
                <c:manualLayout>
                  <c:x val="0"/>
                  <c:y val="-3.14769975786924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C29-45E3-8108-63D5E82C2FB0}"/>
                </c:ext>
              </c:extLst>
            </c:dLbl>
            <c:dLbl>
              <c:idx val="2"/>
              <c:layout>
                <c:manualLayout>
                  <c:x val="0"/>
                  <c:y val="-2.42130750605326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C29-45E3-8108-63D5E82C2FB0}"/>
                </c:ext>
              </c:extLst>
            </c:dLbl>
            <c:dLbl>
              <c:idx val="3"/>
              <c:layout>
                <c:manualLayout>
                  <c:x val="0"/>
                  <c:y val="-2.90556900726391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C29-45E3-8108-63D5E82C2FB0}"/>
                </c:ext>
              </c:extLst>
            </c:dLbl>
            <c:dLbl>
              <c:idx val="5"/>
              <c:layout>
                <c:manualLayout>
                  <c:x val="0"/>
                  <c:y val="-2.42130750605326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C29-45E3-8108-63D5E82C2FB0}"/>
                </c:ext>
              </c:extLst>
            </c:dLbl>
            <c:dLbl>
              <c:idx val="6"/>
              <c:layout>
                <c:manualLayout>
                  <c:x val="0"/>
                  <c:y val="-2.42130750605326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C29-45E3-8108-63D5E82C2FB0}"/>
                </c:ext>
              </c:extLst>
            </c:dLbl>
            <c:dLbl>
              <c:idx val="7"/>
              <c:layout>
                <c:manualLayout>
                  <c:x val="0"/>
                  <c:y val="-2.66343825665859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C29-45E3-8108-63D5E82C2FB0}"/>
                </c:ext>
              </c:extLst>
            </c:dLbl>
            <c:dLbl>
              <c:idx val="8"/>
              <c:layout>
                <c:manualLayout>
                  <c:x val="0"/>
                  <c:y val="-2.42130750605326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C29-45E3-8108-63D5E82C2FB0}"/>
                </c:ext>
              </c:extLst>
            </c:dLbl>
            <c:dLbl>
              <c:idx val="9"/>
              <c:layout>
                <c:manualLayout>
                  <c:x val="3.629764065335753E-3"/>
                  <c:y val="-2.66343825665858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C29-45E3-8108-63D5E82C2FB0}"/>
                </c:ext>
              </c:extLst>
            </c:dLbl>
            <c:dLbl>
              <c:idx val="10"/>
              <c:layout>
                <c:manualLayout>
                  <c:x val="1.8148820326678765E-3"/>
                  <c:y val="-2.66343825665858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C29-45E3-8108-63D5E82C2FB0}"/>
                </c:ext>
              </c:extLst>
            </c:dLbl>
            <c:dLbl>
              <c:idx val="12"/>
              <c:layout>
                <c:manualLayout>
                  <c:x val="-1.3308981159745038E-16"/>
                  <c:y val="-2.90556900726392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C29-45E3-8108-63D5E82C2FB0}"/>
                </c:ext>
              </c:extLst>
            </c:dLbl>
            <c:dLbl>
              <c:idx val="13"/>
              <c:layout>
                <c:manualLayout>
                  <c:x val="0"/>
                  <c:y val="-2.90556900726390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C29-45E3-8108-63D5E82C2F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'1'!$B$9:$B$22</c:f>
              <c:strCache>
                <c:ptCount val="14"/>
                <c:pt idx="0">
                  <c:v>総数 （2,751人）</c:v>
                </c:pt>
                <c:pt idx="2">
                  <c:v>男性（1,288人）</c:v>
                </c:pt>
                <c:pt idx="3">
                  <c:v>女性（1,463人）</c:v>
                </c:pt>
                <c:pt idx="5">
                  <c:v>18~29歳（272人）</c:v>
                </c:pt>
                <c:pt idx="6">
                  <c:v>30~39歳（309人）</c:v>
                </c:pt>
                <c:pt idx="7">
                  <c:v>40~49歳（432人）</c:v>
                </c:pt>
                <c:pt idx="8">
                  <c:v>50~59歳（457人）</c:v>
                </c:pt>
                <c:pt idx="9">
                  <c:v>60~69歳（496人）</c:v>
                </c:pt>
                <c:pt idx="10">
                  <c:v>70歳以上（785人）</c:v>
                </c:pt>
                <c:pt idx="12">
                  <c:v>65~74歳（574人）</c:v>
                </c:pt>
                <c:pt idx="13">
                  <c:v>75歳以上（469人）</c:v>
                </c:pt>
              </c:strCache>
            </c:strRef>
          </c:cat>
          <c:val>
            <c:numRef>
              <c:f>'1'!$E$9:$E$22</c:f>
              <c:numCache>
                <c:formatCode>General</c:formatCode>
                <c:ptCount val="14"/>
                <c:pt idx="0" formatCode="0.0">
                  <c:v>1.6</c:v>
                </c:pt>
                <c:pt idx="2" formatCode="0.0">
                  <c:v>1.1000000000000001</c:v>
                </c:pt>
                <c:pt idx="3" formatCode="0.0">
                  <c:v>2</c:v>
                </c:pt>
                <c:pt idx="5" formatCode="0.0">
                  <c:v>0.4</c:v>
                </c:pt>
                <c:pt idx="6" formatCode="0.0">
                  <c:v>1</c:v>
                </c:pt>
                <c:pt idx="7" formatCode="0.0">
                  <c:v>1.6</c:v>
                </c:pt>
                <c:pt idx="8" formatCode="0.0">
                  <c:v>1.5</c:v>
                </c:pt>
                <c:pt idx="9" formatCode="0.0">
                  <c:v>1.6</c:v>
                </c:pt>
                <c:pt idx="10" formatCode="0.0">
                  <c:v>2.2000000000000002</c:v>
                </c:pt>
                <c:pt idx="12" formatCode="0.0">
                  <c:v>1.9</c:v>
                </c:pt>
                <c:pt idx="13" formatCode="0.0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FC29-45E3-8108-63D5E82C2FB0}"/>
            </c:ext>
          </c:extLst>
        </c:ser>
        <c:ser>
          <c:idx val="3"/>
          <c:order val="3"/>
          <c:tx>
            <c:strRef>
              <c:f>'1'!$F$8</c:f>
              <c:strCache>
                <c:ptCount val="1"/>
                <c:pt idx="0">
                  <c:v>やや不満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FC29-45E3-8108-63D5E82C2FB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'1'!$B$9:$B$22</c:f>
              <c:strCache>
                <c:ptCount val="14"/>
                <c:pt idx="0">
                  <c:v>総数 （2,751人）</c:v>
                </c:pt>
                <c:pt idx="2">
                  <c:v>男性（1,288人）</c:v>
                </c:pt>
                <c:pt idx="3">
                  <c:v>女性（1,463人）</c:v>
                </c:pt>
                <c:pt idx="5">
                  <c:v>18~29歳（272人）</c:v>
                </c:pt>
                <c:pt idx="6">
                  <c:v>30~39歳（309人）</c:v>
                </c:pt>
                <c:pt idx="7">
                  <c:v>40~49歳（432人）</c:v>
                </c:pt>
                <c:pt idx="8">
                  <c:v>50~59歳（457人）</c:v>
                </c:pt>
                <c:pt idx="9">
                  <c:v>60~69歳（496人）</c:v>
                </c:pt>
                <c:pt idx="10">
                  <c:v>70歳以上（785人）</c:v>
                </c:pt>
                <c:pt idx="12">
                  <c:v>65~74歳（574人）</c:v>
                </c:pt>
                <c:pt idx="13">
                  <c:v>75歳以上（469人）</c:v>
                </c:pt>
              </c:strCache>
            </c:strRef>
          </c:cat>
          <c:val>
            <c:numRef>
              <c:f>'1'!$F$9:$F$22</c:f>
              <c:numCache>
                <c:formatCode>General</c:formatCode>
                <c:ptCount val="14"/>
                <c:pt idx="0" formatCode="0.0">
                  <c:v>17.2</c:v>
                </c:pt>
                <c:pt idx="2" formatCode="0.0">
                  <c:v>17.100000000000001</c:v>
                </c:pt>
                <c:pt idx="3" formatCode="0.0">
                  <c:v>17.399999999999999</c:v>
                </c:pt>
                <c:pt idx="5" formatCode="0.0">
                  <c:v>18</c:v>
                </c:pt>
                <c:pt idx="6" formatCode="0.0">
                  <c:v>16.8</c:v>
                </c:pt>
                <c:pt idx="7" formatCode="0.0">
                  <c:v>19.399999999999999</c:v>
                </c:pt>
                <c:pt idx="8" formatCode="0.0">
                  <c:v>22.8</c:v>
                </c:pt>
                <c:pt idx="9" formatCode="0.0">
                  <c:v>20.399999999999999</c:v>
                </c:pt>
                <c:pt idx="10" formatCode="0.0">
                  <c:v>10.7</c:v>
                </c:pt>
                <c:pt idx="12" formatCode="0.0">
                  <c:v>15.9</c:v>
                </c:pt>
                <c:pt idx="13" formatCode="0.0">
                  <c:v>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FC29-45E3-8108-63D5E82C2FB0}"/>
            </c:ext>
          </c:extLst>
        </c:ser>
        <c:ser>
          <c:idx val="4"/>
          <c:order val="4"/>
          <c:tx>
            <c:strRef>
              <c:f>'1'!$G$8</c:f>
              <c:strCache>
                <c:ptCount val="1"/>
                <c:pt idx="0">
                  <c:v>不満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FC29-45E3-8108-63D5E82C2FB0}"/>
              </c:ext>
            </c:extLst>
          </c:dPt>
          <c:dLbls>
            <c:dLbl>
              <c:idx val="10"/>
              <c:layout>
                <c:manualLayout>
                  <c:x val="2.7223230490018017E-2"/>
                  <c:y val="8.8780249624933607E-1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573CC79-96B8-9246-8D86-87F726D34E55}" type="VALUE">
                      <a:rPr lang="en-US" altLang="ja-JP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rPr>
                      <a:pPr>
                        <a:defRPr/>
                      </a:pPr>
                      <a:t>[値]</a:t>
                    </a:fld>
                    <a:endParaRPr lang="ja-JP" alt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FC29-45E3-8108-63D5E82C2FB0}"/>
                </c:ext>
              </c:extLst>
            </c:dLbl>
            <c:dLbl>
              <c:idx val="13"/>
              <c:layout>
                <c:manualLayout>
                  <c:x val="2.5408348457350273E-2"/>
                  <c:y val="-2.421116851918933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FC29-45E3-8108-63D5E82C2F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'1'!$B$9:$B$22</c:f>
              <c:strCache>
                <c:ptCount val="14"/>
                <c:pt idx="0">
                  <c:v>総数 （2,751人）</c:v>
                </c:pt>
                <c:pt idx="2">
                  <c:v>男性（1,288人）</c:v>
                </c:pt>
                <c:pt idx="3">
                  <c:v>女性（1,463人）</c:v>
                </c:pt>
                <c:pt idx="5">
                  <c:v>18~29歳（272人）</c:v>
                </c:pt>
                <c:pt idx="6">
                  <c:v>30~39歳（309人）</c:v>
                </c:pt>
                <c:pt idx="7">
                  <c:v>40~49歳（432人）</c:v>
                </c:pt>
                <c:pt idx="8">
                  <c:v>50~59歳（457人）</c:v>
                </c:pt>
                <c:pt idx="9">
                  <c:v>60~69歳（496人）</c:v>
                </c:pt>
                <c:pt idx="10">
                  <c:v>70歳以上（785人）</c:v>
                </c:pt>
                <c:pt idx="12">
                  <c:v>65~74歳（574人）</c:v>
                </c:pt>
                <c:pt idx="13">
                  <c:v>75歳以上（469人）</c:v>
                </c:pt>
              </c:strCache>
            </c:strRef>
          </c:cat>
          <c:val>
            <c:numRef>
              <c:f>'1'!$G$9:$G$22</c:f>
              <c:numCache>
                <c:formatCode>General</c:formatCode>
                <c:ptCount val="14"/>
                <c:pt idx="0" formatCode="0.0">
                  <c:v>3.3</c:v>
                </c:pt>
                <c:pt idx="2" formatCode="0.0">
                  <c:v>3.8</c:v>
                </c:pt>
                <c:pt idx="3" formatCode="0.0">
                  <c:v>2.9</c:v>
                </c:pt>
                <c:pt idx="5" formatCode="0.0">
                  <c:v>5.5</c:v>
                </c:pt>
                <c:pt idx="6" formatCode="0.0">
                  <c:v>4.2</c:v>
                </c:pt>
                <c:pt idx="7" formatCode="0.0">
                  <c:v>3</c:v>
                </c:pt>
                <c:pt idx="8" formatCode="0.0">
                  <c:v>3.5</c:v>
                </c:pt>
                <c:pt idx="9" formatCode="0.0">
                  <c:v>3</c:v>
                </c:pt>
                <c:pt idx="10" formatCode="0.0">
                  <c:v>2.5</c:v>
                </c:pt>
                <c:pt idx="12" formatCode="0.0">
                  <c:v>3.7</c:v>
                </c:pt>
                <c:pt idx="13" formatCode="0.0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FC29-45E3-8108-63D5E82C2F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1190387808"/>
        <c:axId val="862436096"/>
      </c:barChart>
      <c:catAx>
        <c:axId val="11903878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862436096"/>
        <c:crosses val="autoZero"/>
        <c:auto val="1"/>
        <c:lblAlgn val="ctr"/>
        <c:lblOffset val="100"/>
        <c:noMultiLvlLbl val="0"/>
      </c:catAx>
      <c:valAx>
        <c:axId val="862436096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90387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315860925732741"/>
          <c:y val="0.94461230481782998"/>
          <c:w val="0.8317953041713706"/>
          <c:h val="4.08598501458504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0.20769</cdr:y>
    </cdr:from>
    <cdr:to>
      <cdr:x>0.16241</cdr:x>
      <cdr:y>0.26306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07541DFD-DC62-A4B6-A94F-BB2E79623B30}"/>
            </a:ext>
          </a:extLst>
        </cdr:cNvPr>
        <cdr:cNvSpPr txBox="1"/>
      </cdr:nvSpPr>
      <cdr:spPr>
        <a:xfrm xmlns:a="http://schemas.openxmlformats.org/drawingml/2006/main">
          <a:off x="0" y="1089334"/>
          <a:ext cx="1136512" cy="2904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性　］</a:t>
          </a:r>
        </a:p>
      </cdr:txBody>
    </cdr:sp>
  </cdr:relSizeAnchor>
  <cdr:relSizeAnchor xmlns:cdr="http://schemas.openxmlformats.org/drawingml/2006/chartDrawing">
    <cdr:from>
      <cdr:x>0</cdr:x>
      <cdr:y>0.36879</cdr:y>
    </cdr:from>
    <cdr:to>
      <cdr:x>0.16241</cdr:x>
      <cdr:y>0.42416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B97D64FD-8974-9595-D87D-0B88D8074765}"/>
            </a:ext>
          </a:extLst>
        </cdr:cNvPr>
        <cdr:cNvSpPr txBox="1"/>
      </cdr:nvSpPr>
      <cdr:spPr>
        <a:xfrm xmlns:a="http://schemas.openxmlformats.org/drawingml/2006/main">
          <a:off x="0" y="1934359"/>
          <a:ext cx="1136512" cy="2904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年齢　］</a:t>
          </a:r>
        </a:p>
      </cdr:txBody>
    </cdr:sp>
  </cdr:relSizeAnchor>
  <cdr:relSizeAnchor xmlns:cdr="http://schemas.openxmlformats.org/drawingml/2006/chartDrawing">
    <cdr:from>
      <cdr:x>0.03162</cdr:x>
      <cdr:y>0.10608</cdr:y>
    </cdr:from>
    <cdr:to>
      <cdr:x>0.19402</cdr:x>
      <cdr:y>0.16145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1B9B234F-39E7-5EBE-2842-80AB1DDFFD4A}"/>
            </a:ext>
          </a:extLst>
        </cdr:cNvPr>
        <cdr:cNvSpPr txBox="1"/>
      </cdr:nvSpPr>
      <cdr:spPr>
        <a:xfrm xmlns:a="http://schemas.openxmlformats.org/drawingml/2006/main">
          <a:off x="221296" y="556375"/>
          <a:ext cx="1136390" cy="2904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（該当者数）</a:t>
          </a:r>
        </a:p>
      </cdr:txBody>
    </cdr:sp>
  </cdr:relSizeAnchor>
  <cdr:relSizeAnchor xmlns:cdr="http://schemas.openxmlformats.org/drawingml/2006/chartDrawing">
    <cdr:from>
      <cdr:x>0</cdr:x>
      <cdr:y>0.72881</cdr:y>
    </cdr:from>
    <cdr:to>
      <cdr:x>0.16241</cdr:x>
      <cdr:y>0.78418</cdr:y>
    </cdr:to>
    <cdr:sp macro="" textlink="">
      <cdr:nvSpPr>
        <cdr:cNvPr id="5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CF748214-C1DE-DED8-D35D-15B215A6E23B}"/>
            </a:ext>
          </a:extLst>
        </cdr:cNvPr>
        <cdr:cNvSpPr txBox="1"/>
      </cdr:nvSpPr>
      <cdr:spPr>
        <a:xfrm xmlns:a="http://schemas.openxmlformats.org/drawingml/2006/main">
          <a:off x="0" y="3822700"/>
          <a:ext cx="1136512" cy="2904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高齢者　］</a:t>
          </a:r>
        </a:p>
      </cdr:txBody>
    </cdr:sp>
  </cdr:relSizeAnchor>
  <cdr:relSizeAnchor xmlns:cdr="http://schemas.openxmlformats.org/drawingml/2006/chartDrawing">
    <cdr:from>
      <cdr:x>0.16697</cdr:x>
      <cdr:y>0.12107</cdr:y>
    </cdr:from>
    <cdr:to>
      <cdr:x>0.78403</cdr:x>
      <cdr:y>0.15496</cdr:y>
    </cdr:to>
    <cdr:sp macro="" textlink="">
      <cdr:nvSpPr>
        <cdr:cNvPr id="6" name="右中かっこ 5">
          <a:extLst xmlns:a="http://schemas.openxmlformats.org/drawingml/2006/main">
            <a:ext uri="{FF2B5EF4-FFF2-40B4-BE49-F238E27FC236}">
              <a16:creationId xmlns:a16="http://schemas.microsoft.com/office/drawing/2014/main" id="{A9F90C86-F7D9-6740-78C3-573BE263AAAD}"/>
            </a:ext>
          </a:extLst>
        </cdr:cNvPr>
        <cdr:cNvSpPr/>
      </cdr:nvSpPr>
      <cdr:spPr>
        <a:xfrm xmlns:a="http://schemas.openxmlformats.org/drawingml/2006/main" rot="16200000">
          <a:off x="3238517" y="-1435087"/>
          <a:ext cx="177770" cy="4318003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chemeClr val="tx1">
              <a:lumMod val="65000"/>
              <a:lumOff val="3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0.38173</cdr:x>
      <cdr:y>0.07264</cdr:y>
    </cdr:from>
    <cdr:to>
      <cdr:x>0.54685</cdr:x>
      <cdr:y>0.13364</cdr:y>
    </cdr:to>
    <cdr:sp macro="" textlink="">
      <cdr:nvSpPr>
        <cdr:cNvPr id="7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B9E15F81-D3A7-5721-504D-4DB3003B3DC8}"/>
            </a:ext>
          </a:extLst>
        </cdr:cNvPr>
        <cdr:cNvSpPr txBox="1"/>
      </cdr:nvSpPr>
      <cdr:spPr>
        <a:xfrm xmlns:a="http://schemas.openxmlformats.org/drawingml/2006/main">
          <a:off x="2671212" y="381000"/>
          <a:ext cx="1155475" cy="3199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満足（小計）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77.9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0.80277</cdr:x>
      <cdr:y>0.07022</cdr:y>
    </cdr:from>
    <cdr:to>
      <cdr:x>0.9679</cdr:x>
      <cdr:y>0.13122</cdr:y>
    </cdr:to>
    <cdr:sp macro="" textlink="">
      <cdr:nvSpPr>
        <cdr:cNvPr id="8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CFAEDCE8-9B1D-7406-B4FE-2212DCF0B6B6}"/>
            </a:ext>
          </a:extLst>
        </cdr:cNvPr>
        <cdr:cNvSpPr txBox="1"/>
      </cdr:nvSpPr>
      <cdr:spPr>
        <a:xfrm xmlns:a="http://schemas.openxmlformats.org/drawingml/2006/main">
          <a:off x="5617565" y="368329"/>
          <a:ext cx="1155541" cy="3199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不満（小計）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20.6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0.79855</cdr:x>
      <cdr:y>0.12107</cdr:y>
    </cdr:from>
    <cdr:to>
      <cdr:x>0.95644</cdr:x>
      <cdr:y>0.15496</cdr:y>
    </cdr:to>
    <cdr:sp macro="" textlink="">
      <cdr:nvSpPr>
        <cdr:cNvPr id="9" name="右中かっこ 8">
          <a:extLst xmlns:a="http://schemas.openxmlformats.org/drawingml/2006/main">
            <a:ext uri="{FF2B5EF4-FFF2-40B4-BE49-F238E27FC236}">
              <a16:creationId xmlns:a16="http://schemas.microsoft.com/office/drawing/2014/main" id="{6ABD7380-78C8-010E-9084-01D219D6D872}"/>
            </a:ext>
          </a:extLst>
        </cdr:cNvPr>
        <cdr:cNvSpPr/>
      </cdr:nvSpPr>
      <cdr:spPr>
        <a:xfrm xmlns:a="http://schemas.openxmlformats.org/drawingml/2006/main" rot="16200000">
          <a:off x="6051567" y="171465"/>
          <a:ext cx="177770" cy="1104897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chemeClr val="tx1">
              <a:lumMod val="65000"/>
              <a:lumOff val="3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0.17968</cdr:x>
      <cdr:y>0.95937</cdr:y>
    </cdr:from>
    <cdr:to>
      <cdr:x>0.18885</cdr:x>
      <cdr:y>0.97187</cdr:y>
    </cdr:to>
    <cdr:sp macro="" textlink="">
      <cdr:nvSpPr>
        <cdr:cNvPr id="18" name="正方形/長方形 17">
          <a:extLst xmlns:a="http://schemas.openxmlformats.org/drawingml/2006/main">
            <a:ext uri="{FF2B5EF4-FFF2-40B4-BE49-F238E27FC236}">
              <a16:creationId xmlns:a16="http://schemas.microsoft.com/office/drawing/2014/main" id="{53F8EE8C-8A39-AFA9-5174-24C9089708E9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1253707" y="5063705"/>
          <a:ext cx="64008" cy="65965"/>
        </a:xfrm>
        <a:prstGeom xmlns:a="http://schemas.openxmlformats.org/drawingml/2006/main" prst="rect">
          <a:avLst/>
        </a:prstGeom>
        <a:solidFill xmlns:a="http://schemas.openxmlformats.org/drawingml/2006/main">
          <a:srgbClr val="79001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0.31086</cdr:x>
      <cdr:y>0.95937</cdr:y>
    </cdr:from>
    <cdr:to>
      <cdr:x>0.31962</cdr:x>
      <cdr:y>0.97187</cdr:y>
    </cdr:to>
    <cdr:sp macro="" textlink="">
      <cdr:nvSpPr>
        <cdr:cNvPr id="19" name="正方形/長方形 18">
          <a:extLst xmlns:a="http://schemas.openxmlformats.org/drawingml/2006/main">
            <a:ext uri="{FF2B5EF4-FFF2-40B4-BE49-F238E27FC236}">
              <a16:creationId xmlns:a16="http://schemas.microsoft.com/office/drawing/2014/main" id="{F6E669D5-683A-08C7-807B-62AF021F5E3F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2169064" y="5063706"/>
          <a:ext cx="61074" cy="65965"/>
        </a:xfrm>
        <a:prstGeom xmlns:a="http://schemas.openxmlformats.org/drawingml/2006/main" prst="rect">
          <a:avLst/>
        </a:prstGeom>
        <a:solidFill xmlns:a="http://schemas.openxmlformats.org/drawingml/2006/main">
          <a:srgbClr val="AF1D3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0.47643</cdr:x>
      <cdr:y>0.95937</cdr:y>
    </cdr:from>
    <cdr:to>
      <cdr:x>0.48561</cdr:x>
      <cdr:y>0.97187</cdr:y>
    </cdr:to>
    <cdr:sp macro="" textlink="">
      <cdr:nvSpPr>
        <cdr:cNvPr id="20" name="正方形/長方形 19">
          <a:extLst xmlns:a="http://schemas.openxmlformats.org/drawingml/2006/main">
            <a:ext uri="{FF2B5EF4-FFF2-40B4-BE49-F238E27FC236}">
              <a16:creationId xmlns:a16="http://schemas.microsoft.com/office/drawing/2014/main" id="{508DF7DF-1196-8668-0576-C70151B50DF7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3324339" y="5063706"/>
          <a:ext cx="64008" cy="65965"/>
        </a:xfrm>
        <a:prstGeom xmlns:a="http://schemas.openxmlformats.org/drawingml/2006/main" prst="rect">
          <a:avLst/>
        </a:prstGeom>
        <a:solidFill xmlns:a="http://schemas.openxmlformats.org/drawingml/2006/main">
          <a:srgbClr val="E7556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0.62492</cdr:x>
      <cdr:y>0.95937</cdr:y>
    </cdr:from>
    <cdr:to>
      <cdr:x>0.63409</cdr:x>
      <cdr:y>0.97187</cdr:y>
    </cdr:to>
    <cdr:sp macro="" textlink="">
      <cdr:nvSpPr>
        <cdr:cNvPr id="21" name="正方形/長方形 20">
          <a:extLst xmlns:a="http://schemas.openxmlformats.org/drawingml/2006/main">
            <a:ext uri="{FF2B5EF4-FFF2-40B4-BE49-F238E27FC236}">
              <a16:creationId xmlns:a16="http://schemas.microsoft.com/office/drawing/2014/main" id="{D0E9BB6B-0460-D953-EE5E-A8722545517C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4360389" y="5063706"/>
          <a:ext cx="64008" cy="65965"/>
        </a:xfrm>
        <a:prstGeom xmlns:a="http://schemas.openxmlformats.org/drawingml/2006/main" prst="rect">
          <a:avLst/>
        </a:prstGeom>
        <a:solidFill xmlns:a="http://schemas.openxmlformats.org/drawingml/2006/main">
          <a:srgbClr val="DB381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0.79346</cdr:x>
      <cdr:y>0.95937</cdr:y>
    </cdr:from>
    <cdr:to>
      <cdr:x>0.80263</cdr:x>
      <cdr:y>0.97187</cdr:y>
    </cdr:to>
    <cdr:sp macro="" textlink="">
      <cdr:nvSpPr>
        <cdr:cNvPr id="22" name="正方形/長方形 21">
          <a:extLst xmlns:a="http://schemas.openxmlformats.org/drawingml/2006/main">
            <a:ext uri="{FF2B5EF4-FFF2-40B4-BE49-F238E27FC236}">
              <a16:creationId xmlns:a16="http://schemas.microsoft.com/office/drawing/2014/main" id="{4E60C39E-FFFF-1A03-2724-C61EECC0BCF0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5536398" y="5063706"/>
          <a:ext cx="64008" cy="65965"/>
        </a:xfrm>
        <a:prstGeom xmlns:a="http://schemas.openxmlformats.org/drawingml/2006/main" prst="rect">
          <a:avLst/>
        </a:prstGeom>
        <a:solidFill xmlns:a="http://schemas.openxmlformats.org/drawingml/2006/main">
          <a:srgbClr val="FF978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49D-1394-45FC-82D5-6AC611A6126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22474-635F-44CE-942D-A823ADBA16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190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49D-1394-45FC-82D5-6AC611A6126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22474-635F-44CE-942D-A823ADBA16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9822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49D-1394-45FC-82D5-6AC611A6126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22474-635F-44CE-942D-A823ADBA16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3986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8231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7577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1447116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886901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506538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44434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39270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49D-1394-45FC-82D5-6AC611A6126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22474-635F-44CE-942D-A823ADBA16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3706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49D-1394-45FC-82D5-6AC611A6126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22474-635F-44CE-942D-A823ADBA16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2429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49D-1394-45FC-82D5-6AC611A6126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22474-635F-44CE-942D-A823ADBA16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585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49D-1394-45FC-82D5-6AC611A6126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22474-635F-44CE-942D-A823ADBA16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5643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49D-1394-45FC-82D5-6AC611A6126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22474-635F-44CE-942D-A823ADBA16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9231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49D-1394-45FC-82D5-6AC611A6126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22474-635F-44CE-942D-A823ADBA16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2490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49D-1394-45FC-82D5-6AC611A6126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22474-635F-44CE-942D-A823ADBA16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8520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49D-1394-45FC-82D5-6AC611A6126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22474-635F-44CE-942D-A823ADBA16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7698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3C49D-1394-45FC-82D5-6AC611A6126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22474-635F-44CE-942D-A823ADBA16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8330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337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EE19224D-E5B5-CDB9-412F-846CE4E99A64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981075" y="1065212"/>
          <a:ext cx="7029450" cy="5464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770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2022-09-14T08:46:47Z</dcterms:created>
  <dcterms:modified xsi:type="dcterms:W3CDTF">2022-09-14T08:46:47Z</dcterms:modified>
</cp:coreProperties>
</file>