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かかりつけ薬剤師・健康サポート薬局の効果的な広報啓発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5412438865468232"/>
          <c:y val="0.11601303325707282"/>
          <c:w val="0.61348010033012201"/>
          <c:h val="0.86104641119065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'22'!$C$8</c:f>
              <c:strCache>
                <c:ptCount val="1"/>
                <c:pt idx="0">
                  <c:v>総数（n=1944人、M.T.=275.9%）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'22'!$B$9:$B$21</c:f>
              <c:strCache>
                <c:ptCount val="13"/>
                <c:pt idx="0">
                  <c:v>医師や看護師など、病院や診療所の職員からの情報提供</c:v>
                </c:pt>
                <c:pt idx="1">
                  <c:v>薬剤師など、薬局の職員からの情報提供</c:v>
                </c:pt>
                <c:pt idx="2">
                  <c:v>テレビ・ラジオによる広報</c:v>
                </c:pt>
                <c:pt idx="3">
                  <c:v>自治体の広報誌による広報</c:v>
                </c:pt>
                <c:pt idx="4">
                  <c:v>新聞、雑誌による広報</c:v>
                </c:pt>
                <c:pt idx="5">
                  <c:v>ポスター、チラシ、パンフレット、リーフレットによる広報</c:v>
                </c:pt>
                <c:pt idx="6">
                  <c:v>自治体や薬剤師会のホームページ、TwitterやFacebookなどのSNSによる広報</c:v>
                </c:pt>
                <c:pt idx="7">
                  <c:v>自治体・薬剤師会によるイベントの開催</c:v>
                </c:pt>
                <c:pt idx="8">
                  <c:v>自治体や薬剤師会以外のホームペー ジ、TwitterやFacebookなどのSNSによる広報</c:v>
                </c:pt>
                <c:pt idx="9">
                  <c:v>薬局によるイベントの開催</c:v>
                </c:pt>
                <c:pt idx="10">
                  <c:v>その他</c:v>
                </c:pt>
                <c:pt idx="11">
                  <c:v>特にない</c:v>
                </c:pt>
                <c:pt idx="12">
                  <c:v>無回答</c:v>
                </c:pt>
              </c:strCache>
            </c:strRef>
          </c:cat>
          <c:val>
            <c:numRef>
              <c:f>'22'!$C$9:$C$21</c:f>
              <c:numCache>
                <c:formatCode>0.0</c:formatCode>
                <c:ptCount val="13"/>
                <c:pt idx="0">
                  <c:v>54.8</c:v>
                </c:pt>
                <c:pt idx="1">
                  <c:v>42.1</c:v>
                </c:pt>
                <c:pt idx="2">
                  <c:v>42</c:v>
                </c:pt>
                <c:pt idx="3">
                  <c:v>27.4</c:v>
                </c:pt>
                <c:pt idx="4">
                  <c:v>25.8</c:v>
                </c:pt>
                <c:pt idx="5">
                  <c:v>25.8</c:v>
                </c:pt>
                <c:pt idx="6">
                  <c:v>14.7</c:v>
                </c:pt>
                <c:pt idx="7">
                  <c:v>11.6</c:v>
                </c:pt>
                <c:pt idx="8">
                  <c:v>10.4</c:v>
                </c:pt>
                <c:pt idx="9">
                  <c:v>10.4</c:v>
                </c:pt>
                <c:pt idx="10">
                  <c:v>2</c:v>
                </c:pt>
                <c:pt idx="11">
                  <c:v>5.5</c:v>
                </c:pt>
                <c:pt idx="1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B-40BC-9FA1-E4CB4C588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02067792"/>
        <c:axId val="702069432"/>
      </c:barChart>
      <c:catAx>
        <c:axId val="702067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069432"/>
        <c:crosses val="autoZero"/>
        <c:auto val="1"/>
        <c:lblAlgn val="ctr"/>
        <c:lblOffset val="100"/>
        <c:noMultiLvlLbl val="0"/>
      </c:catAx>
      <c:valAx>
        <c:axId val="7020694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06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880320411428107"/>
          <c:y val="0.91038026475076095"/>
          <c:w val="0.27771066106817044"/>
          <c:h val="3.5193144041728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12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7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791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00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359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9176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57077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37550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873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5920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24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46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12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10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0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39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9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45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008EE-002F-43F8-B582-001FE01196D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4F2E-2BC4-41BD-AF7D-28CBA3AC4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5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30059E6-7501-E064-1D89-63D00A95243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3200" y="1016000"/>
          <a:ext cx="8534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17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2022-09-14T08:47:51Z</dcterms:created>
  <dcterms:modified xsi:type="dcterms:W3CDTF">2022-09-14T08:47:51Z</dcterms:modified>
</cp:coreProperties>
</file>