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健康サポート薬局で相談しようと思わない理由</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2922089536260607"/>
          <c:y val="0.1587111061987459"/>
          <c:w val="0.64599350626461394"/>
          <c:h val="0.80990517038418885"/>
        </c:manualLayout>
      </c:layout>
      <c:barChart>
        <c:barDir val="bar"/>
        <c:grouping val="clustered"/>
        <c:varyColors val="0"/>
        <c:ser>
          <c:idx val="0"/>
          <c:order val="0"/>
          <c:tx>
            <c:strRef>
              <c:f>'21'!$C$8</c:f>
              <c:strCache>
                <c:ptCount val="1"/>
                <c:pt idx="0">
                  <c:v>総数（n=1180人、M.T.=151.5%）</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'21'!$B$9:$B$16</c:f>
              <c:strCache>
                <c:ptCount val="8"/>
                <c:pt idx="0">
                  <c:v>自分の健康に関して相談したいときは病院や診療所に相談するため</c:v>
                </c:pt>
                <c:pt idx="1">
                  <c:v>健康サポート薬局についての情報がないため</c:v>
                </c:pt>
                <c:pt idx="2">
                  <c:v>自宅や職場の近くに健康サポート薬局がないため</c:v>
                </c:pt>
                <c:pt idx="3">
                  <c:v>健康に関する悩みがないため</c:v>
                </c:pt>
                <c:pt idx="4">
                  <c:v>健康サポート薬局以外の薬局や薬剤師に相談するため</c:v>
                </c:pt>
                <c:pt idx="5">
                  <c:v>その他</c:v>
                </c:pt>
                <c:pt idx="6">
                  <c:v>特にない</c:v>
                </c:pt>
                <c:pt idx="7">
                  <c:v>無回答</c:v>
                </c:pt>
              </c:strCache>
            </c:strRef>
          </c:cat>
          <c:val>
            <c:numRef>
              <c:f>'21'!$C$9:$C$16</c:f>
              <c:numCache>
                <c:formatCode>0.0</c:formatCode>
                <c:ptCount val="8"/>
                <c:pt idx="0">
                  <c:v>58.4</c:v>
                </c:pt>
                <c:pt idx="1">
                  <c:v>39.9</c:v>
                </c:pt>
                <c:pt idx="2">
                  <c:v>21.4</c:v>
                </c:pt>
                <c:pt idx="3">
                  <c:v>18.2</c:v>
                </c:pt>
                <c:pt idx="4">
                  <c:v>3.8</c:v>
                </c:pt>
                <c:pt idx="5">
                  <c:v>4</c:v>
                </c:pt>
                <c:pt idx="6">
                  <c:v>4.7</c:v>
                </c:pt>
                <c:pt idx="7">
                  <c:v>1.1000000000000001</c:v>
                </c:pt>
              </c:numCache>
            </c:numRef>
          </c:val>
          <c:extLst>
            <c:ext xmlns:c16="http://schemas.microsoft.com/office/drawing/2014/chart" uri="{C3380CC4-5D6E-409C-BE32-E72D297353CC}">
              <c16:uniqueId val="{00000000-0AB5-4720-8846-46D9CB554889}"/>
            </c:ext>
          </c:extLst>
        </c:ser>
        <c:dLbls>
          <c:dLblPos val="outEnd"/>
          <c:showLegendKey val="0"/>
          <c:showVal val="1"/>
          <c:showCatName val="0"/>
          <c:showSerName val="0"/>
          <c:showPercent val="0"/>
          <c:showBubbleSize val="0"/>
        </c:dLbls>
        <c:gapWidth val="100"/>
        <c:axId val="702584240"/>
        <c:axId val="702585224"/>
      </c:barChart>
      <c:catAx>
        <c:axId val="7025842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02585224"/>
        <c:crosses val="autoZero"/>
        <c:auto val="1"/>
        <c:lblAlgn val="ctr"/>
        <c:lblOffset val="100"/>
        <c:noMultiLvlLbl val="0"/>
      </c:catAx>
      <c:valAx>
        <c:axId val="702585224"/>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02584240"/>
        <c:crosses val="autoZero"/>
        <c:crossBetween val="between"/>
      </c:valAx>
      <c:spPr>
        <a:noFill/>
        <a:ln>
          <a:noFill/>
        </a:ln>
        <a:effectLst/>
      </c:spPr>
    </c:plotArea>
    <c:legend>
      <c:legendPos val="r"/>
      <c:layout>
        <c:manualLayout>
          <c:xMode val="edge"/>
          <c:yMode val="edge"/>
          <c:x val="0.65309529497930074"/>
          <c:y val="0.8873818561192196"/>
          <c:w val="0.30130886498017545"/>
          <c:h val="4.814582176381468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71810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173620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628562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406039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00588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82632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256224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523755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84841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261603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399741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156691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05825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565196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329344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07633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936930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9A9DB2-A40D-4FF6-8C8D-80CE99B30A5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2592058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09A9DB2-A40D-4FF6-8C8D-80CE99B30A5F}"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599A633-0B49-4126-8F0B-477D3A21AC8E}" type="slidenum">
              <a:rPr kumimoji="1" lang="ja-JP" altLang="en-US" smtClean="0"/>
              <a:t>‹#›</a:t>
            </a:fld>
            <a:endParaRPr kumimoji="1" lang="ja-JP" altLang="en-US"/>
          </a:p>
        </p:txBody>
      </p:sp>
    </p:spTree>
    <p:extLst>
      <p:ext uri="{BB962C8B-B14F-4D97-AF65-F5344CB8AC3E}">
        <p14:creationId xmlns:p14="http://schemas.microsoft.com/office/powerpoint/2010/main" val="1412744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2379155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8258998A-240A-445A-5642-377B61D26DE6}"/>
              </a:ext>
            </a:extLst>
          </p:cNvPr>
          <p:cNvGraphicFramePr>
            <a:graphicFrameLocks/>
          </p:cNvGraphicFramePr>
          <p:nvPr>
            <p:extLst/>
          </p:nvPr>
        </p:nvGraphicFramePr>
        <p:xfrm>
          <a:off x="139700" y="1079500"/>
          <a:ext cx="8801100" cy="5397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9255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9</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2022-09-14T08:47:49Z</dcterms:created>
  <dcterms:modified xsi:type="dcterms:W3CDTF">2022-09-14T08:47:49Z</dcterms:modified>
</cp:coreProperties>
</file>