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健康サポート薬局の取組への関心事項</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4081036958945288"/>
          <c:y val="0.14136786933978943"/>
          <c:w val="0.63084637581895742"/>
          <c:h val="0.83067787958301142"/>
        </c:manualLayout>
      </c:layout>
      <c:barChart>
        <c:barDir val="bar"/>
        <c:grouping val="clustered"/>
        <c:varyColors val="0"/>
        <c:ser>
          <c:idx val="0"/>
          <c:order val="0"/>
          <c:tx>
            <c:strRef>
              <c:f>'19'!$C$8</c:f>
              <c:strCache>
                <c:ptCount val="1"/>
                <c:pt idx="0">
                  <c:v>総数（n=1921人、M.T.=212.4%）</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'19'!$B$9:$B$18</c:f>
              <c:strCache>
                <c:ptCount val="10"/>
                <c:pt idx="0">
                  <c:v>土・日曜日も相談に対応</c:v>
                </c:pt>
                <c:pt idx="1">
                  <c:v>健康維持や向上に関する取組を支援するための専門知識を持っている薬剤師が相談に対応</c:v>
                </c:pt>
                <c:pt idx="2">
                  <c:v>相談内容に応じて、連携体制を取っている地域の病院や診療所、介護施設などを紹介</c:v>
                </c:pt>
                <c:pt idx="3">
                  <c:v>プライバシーに配慮した相談窓口を設置し、相談しやすい環境を整備</c:v>
                </c:pt>
                <c:pt idx="4">
                  <c:v>豊富な種類の市販薬や介護用品などを準備し、購入時の相談に対応</c:v>
                </c:pt>
                <c:pt idx="5">
                  <c:v>相談者の体調に応じて、健康診断の受診を案内</c:v>
                </c:pt>
                <c:pt idx="6">
                  <c:v>薬剤師によるお薬の相談会を開催</c:v>
                </c:pt>
                <c:pt idx="7">
                  <c:v>その他</c:v>
                </c:pt>
                <c:pt idx="8">
                  <c:v>特にない</c:v>
                </c:pt>
                <c:pt idx="9">
                  <c:v>無回答</c:v>
                </c:pt>
              </c:strCache>
            </c:strRef>
          </c:cat>
          <c:val>
            <c:numRef>
              <c:f>'19'!$C$9:$C$18</c:f>
              <c:numCache>
                <c:formatCode>0.0</c:formatCode>
                <c:ptCount val="10"/>
                <c:pt idx="0">
                  <c:v>41.6</c:v>
                </c:pt>
                <c:pt idx="1">
                  <c:v>40.5</c:v>
                </c:pt>
                <c:pt idx="2">
                  <c:v>40.5</c:v>
                </c:pt>
                <c:pt idx="3">
                  <c:v>25</c:v>
                </c:pt>
                <c:pt idx="4">
                  <c:v>20.100000000000001</c:v>
                </c:pt>
                <c:pt idx="5">
                  <c:v>18.2</c:v>
                </c:pt>
                <c:pt idx="6">
                  <c:v>5.8</c:v>
                </c:pt>
                <c:pt idx="7">
                  <c:v>0.7</c:v>
                </c:pt>
                <c:pt idx="8">
                  <c:v>14.7</c:v>
                </c:pt>
                <c:pt idx="9">
                  <c:v>5.3</c:v>
                </c:pt>
              </c:numCache>
            </c:numRef>
          </c:val>
          <c:extLst>
            <c:ext xmlns:c16="http://schemas.microsoft.com/office/drawing/2014/chart" uri="{C3380CC4-5D6E-409C-BE32-E72D297353CC}">
              <c16:uniqueId val="{00000000-8231-4F26-8BDB-604005932C96}"/>
            </c:ext>
          </c:extLst>
        </c:ser>
        <c:dLbls>
          <c:dLblPos val="outEnd"/>
          <c:showLegendKey val="0"/>
          <c:showVal val="1"/>
          <c:showCatName val="0"/>
          <c:showSerName val="0"/>
          <c:showPercent val="0"/>
          <c:showBubbleSize val="0"/>
        </c:dLbls>
        <c:gapWidth val="100"/>
        <c:axId val="557699792"/>
        <c:axId val="557703072"/>
      </c:barChart>
      <c:catAx>
        <c:axId val="5576997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7703072"/>
        <c:crosses val="autoZero"/>
        <c:auto val="1"/>
        <c:lblAlgn val="ctr"/>
        <c:lblOffset val="100"/>
        <c:noMultiLvlLbl val="0"/>
      </c:catAx>
      <c:valAx>
        <c:axId val="557703072"/>
        <c:scaling>
          <c:orientation val="minMax"/>
          <c:max val="5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7699792"/>
        <c:crosses val="autoZero"/>
        <c:crossBetween val="between"/>
        <c:majorUnit val="10"/>
      </c:valAx>
      <c:spPr>
        <a:noFill/>
        <a:ln>
          <a:noFill/>
        </a:ln>
        <a:effectLst/>
      </c:spPr>
    </c:plotArea>
    <c:legend>
      <c:legendPos val="r"/>
      <c:layout>
        <c:manualLayout>
          <c:xMode val="edge"/>
          <c:yMode val="edge"/>
          <c:x val="0.67029127138714228"/>
          <c:y val="0.90858299561116262"/>
          <c:w val="0.25937829430182718"/>
          <c:h val="3.975291366297964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290234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124356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3774364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599248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7768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32093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81892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302524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0179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9573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6627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264194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425279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263852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71257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408222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39975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88F914-87D1-4F04-9946-A353147B478B}"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426649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88F914-87D1-4F04-9946-A353147B478B}"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10F7D4-AD45-49F7-9FFF-7AD33632883F}" type="slidenum">
              <a:rPr kumimoji="1" lang="ja-JP" altLang="en-US" smtClean="0"/>
              <a:t>‹#›</a:t>
            </a:fld>
            <a:endParaRPr kumimoji="1" lang="ja-JP" altLang="en-US"/>
          </a:p>
        </p:txBody>
      </p:sp>
    </p:spTree>
    <p:extLst>
      <p:ext uri="{BB962C8B-B14F-4D97-AF65-F5344CB8AC3E}">
        <p14:creationId xmlns:p14="http://schemas.microsoft.com/office/powerpoint/2010/main" val="345561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287705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B2C13C4B-0E9F-5A54-79FD-6966F1AB8800}"/>
              </a:ext>
            </a:extLst>
          </p:cNvPr>
          <p:cNvGraphicFramePr>
            <a:graphicFrameLocks/>
          </p:cNvGraphicFramePr>
          <p:nvPr>
            <p:extLst/>
          </p:nvPr>
        </p:nvGraphicFramePr>
        <p:xfrm>
          <a:off x="101600" y="1028700"/>
          <a:ext cx="8864600" cy="5473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4553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メイリオ</vt:lpstr>
      <vt:lpstr>游ゴシック</vt:lpstr>
      <vt:lpstr>游ゴシック Light</vt:lpstr>
      <vt:lpstr>Arial</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2022-09-14T08:47:48Z</dcterms:created>
  <dcterms:modified xsi:type="dcterms:W3CDTF">2022-09-14T08:47:48Z</dcterms:modified>
</cp:coreProperties>
</file>