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健康サポート薬局の取組への関心事項</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34081036958945288"/>
          <c:y val="0.14136786933978943"/>
          <c:w val="0.63084637581895742"/>
          <c:h val="0.83067787958301142"/>
        </c:manualLayout>
      </c:layout>
      <c:barChart>
        <c:barDir val="bar"/>
        <c:grouping val="clustered"/>
        <c:varyColors val="0"/>
        <c:ser>
          <c:idx val="0"/>
          <c:order val="0"/>
          <c:tx>
            <c:strRef>
              <c:f>'19'!$C$8</c:f>
              <c:strCache>
                <c:ptCount val="1"/>
                <c:pt idx="0">
                  <c:v>総数（n=1921人、M.T.=212.4%）</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'19'!$B$9:$B$18</c:f>
              <c:strCache>
                <c:ptCount val="10"/>
                <c:pt idx="0">
                  <c:v>土・日曜日も相談に対応</c:v>
                </c:pt>
                <c:pt idx="1">
                  <c:v>健康維持や向上に関する取組を支援するための専門知識を持っている薬剤師が相談に対応</c:v>
                </c:pt>
                <c:pt idx="2">
                  <c:v>相談内容に応じて、連携体制を取っている地域の病院や診療所、介護施設などを紹介</c:v>
                </c:pt>
                <c:pt idx="3">
                  <c:v>プライバシーに配慮した相談窓口を設置し、相談しやすい環境を整備</c:v>
                </c:pt>
                <c:pt idx="4">
                  <c:v>豊富な種類の市販薬や介護用品などを準備し、購入時の相談に対応</c:v>
                </c:pt>
                <c:pt idx="5">
                  <c:v>相談者の体調に応じて、健康診断の受診を案内</c:v>
                </c:pt>
                <c:pt idx="6">
                  <c:v>薬剤師によるお薬の相談会を開催</c:v>
                </c:pt>
                <c:pt idx="7">
                  <c:v>その他</c:v>
                </c:pt>
                <c:pt idx="8">
                  <c:v>特にない</c:v>
                </c:pt>
                <c:pt idx="9">
                  <c:v>無回答</c:v>
                </c:pt>
              </c:strCache>
            </c:strRef>
          </c:cat>
          <c:val>
            <c:numRef>
              <c:f>'19'!$C$9:$C$18</c:f>
              <c:numCache>
                <c:formatCode>0.0</c:formatCode>
                <c:ptCount val="10"/>
                <c:pt idx="0">
                  <c:v>41.6</c:v>
                </c:pt>
                <c:pt idx="1">
                  <c:v>40.5</c:v>
                </c:pt>
                <c:pt idx="2">
                  <c:v>40.5</c:v>
                </c:pt>
                <c:pt idx="3">
                  <c:v>25</c:v>
                </c:pt>
                <c:pt idx="4">
                  <c:v>20.100000000000001</c:v>
                </c:pt>
                <c:pt idx="5">
                  <c:v>18.2</c:v>
                </c:pt>
                <c:pt idx="6">
                  <c:v>5.8</c:v>
                </c:pt>
                <c:pt idx="7">
                  <c:v>0.7</c:v>
                </c:pt>
                <c:pt idx="8">
                  <c:v>14.7</c:v>
                </c:pt>
                <c:pt idx="9">
                  <c:v>5.3</c:v>
                </c:pt>
              </c:numCache>
            </c:numRef>
          </c:val>
          <c:extLst>
            <c:ext xmlns:c16="http://schemas.microsoft.com/office/drawing/2014/chart" uri="{C3380CC4-5D6E-409C-BE32-E72D297353CC}">
              <c16:uniqueId val="{00000000-8231-4F26-8BDB-604005932C96}"/>
            </c:ext>
          </c:extLst>
        </c:ser>
        <c:dLbls>
          <c:dLblPos val="outEnd"/>
          <c:showLegendKey val="0"/>
          <c:showVal val="1"/>
          <c:showCatName val="0"/>
          <c:showSerName val="0"/>
          <c:showPercent val="0"/>
          <c:showBubbleSize val="0"/>
        </c:dLbls>
        <c:gapWidth val="100"/>
        <c:axId val="557699792"/>
        <c:axId val="557703072"/>
      </c:barChart>
      <c:catAx>
        <c:axId val="55769979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7703072"/>
        <c:crosses val="autoZero"/>
        <c:auto val="1"/>
        <c:lblAlgn val="ctr"/>
        <c:lblOffset val="100"/>
        <c:noMultiLvlLbl val="0"/>
      </c:catAx>
      <c:valAx>
        <c:axId val="557703072"/>
        <c:scaling>
          <c:orientation val="minMax"/>
          <c:max val="50"/>
        </c:scaling>
        <c:delete val="0"/>
        <c:axPos val="t"/>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57699792"/>
        <c:crosses val="autoZero"/>
        <c:crossBetween val="between"/>
        <c:majorUnit val="10"/>
      </c:valAx>
      <c:spPr>
        <a:noFill/>
        <a:ln>
          <a:noFill/>
        </a:ln>
        <a:effectLst/>
      </c:spPr>
    </c:plotArea>
    <c:legend>
      <c:legendPos val="r"/>
      <c:layout>
        <c:manualLayout>
          <c:xMode val="edge"/>
          <c:yMode val="edge"/>
          <c:x val="0.67029127138714228"/>
          <c:y val="0.90858299561116262"/>
          <c:w val="0.25937829430182718"/>
          <c:h val="3.9752913662979644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388F914-87D1-4F04-9946-A353147B478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10F7D4-AD45-49F7-9FFF-7AD33632883F}" type="slidenum">
              <a:rPr kumimoji="1" lang="ja-JP" altLang="en-US" smtClean="0"/>
              <a:t>‹#›</a:t>
            </a:fld>
            <a:endParaRPr kumimoji="1" lang="ja-JP" altLang="en-US"/>
          </a:p>
        </p:txBody>
      </p:sp>
    </p:spTree>
    <p:extLst>
      <p:ext uri="{BB962C8B-B14F-4D97-AF65-F5344CB8AC3E}">
        <p14:creationId xmlns:p14="http://schemas.microsoft.com/office/powerpoint/2010/main" val="2902346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88F914-87D1-4F04-9946-A353147B478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10F7D4-AD45-49F7-9FFF-7AD33632883F}" type="slidenum">
              <a:rPr kumimoji="1" lang="ja-JP" altLang="en-US" smtClean="0"/>
              <a:t>‹#›</a:t>
            </a:fld>
            <a:endParaRPr kumimoji="1" lang="ja-JP" altLang="en-US"/>
          </a:p>
        </p:txBody>
      </p:sp>
    </p:spTree>
    <p:extLst>
      <p:ext uri="{BB962C8B-B14F-4D97-AF65-F5344CB8AC3E}">
        <p14:creationId xmlns:p14="http://schemas.microsoft.com/office/powerpoint/2010/main" val="1243562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88F914-87D1-4F04-9946-A353147B478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10F7D4-AD45-49F7-9FFF-7AD33632883F}" type="slidenum">
              <a:rPr kumimoji="1" lang="ja-JP" altLang="en-US" smtClean="0"/>
              <a:t>‹#›</a:t>
            </a:fld>
            <a:endParaRPr kumimoji="1" lang="ja-JP" altLang="en-US"/>
          </a:p>
        </p:txBody>
      </p:sp>
    </p:spTree>
    <p:extLst>
      <p:ext uri="{BB962C8B-B14F-4D97-AF65-F5344CB8AC3E}">
        <p14:creationId xmlns:p14="http://schemas.microsoft.com/office/powerpoint/2010/main" val="3774364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35992480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577680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320936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0818929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3025246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01798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395734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88F914-87D1-4F04-9946-A353147B478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10F7D4-AD45-49F7-9FFF-7AD33632883F}" type="slidenum">
              <a:rPr kumimoji="1" lang="ja-JP" altLang="en-US" smtClean="0"/>
              <a:t>‹#›</a:t>
            </a:fld>
            <a:endParaRPr kumimoji="1" lang="ja-JP" altLang="en-US"/>
          </a:p>
        </p:txBody>
      </p:sp>
    </p:spTree>
    <p:extLst>
      <p:ext uri="{BB962C8B-B14F-4D97-AF65-F5344CB8AC3E}">
        <p14:creationId xmlns:p14="http://schemas.microsoft.com/office/powerpoint/2010/main" val="6627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388F914-87D1-4F04-9946-A353147B478B}"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10F7D4-AD45-49F7-9FFF-7AD33632883F}" type="slidenum">
              <a:rPr kumimoji="1" lang="ja-JP" altLang="en-US" smtClean="0"/>
              <a:t>‹#›</a:t>
            </a:fld>
            <a:endParaRPr kumimoji="1" lang="ja-JP" altLang="en-US"/>
          </a:p>
        </p:txBody>
      </p:sp>
    </p:spTree>
    <p:extLst>
      <p:ext uri="{BB962C8B-B14F-4D97-AF65-F5344CB8AC3E}">
        <p14:creationId xmlns:p14="http://schemas.microsoft.com/office/powerpoint/2010/main" val="2641946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388F914-87D1-4F04-9946-A353147B478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10F7D4-AD45-49F7-9FFF-7AD33632883F}" type="slidenum">
              <a:rPr kumimoji="1" lang="ja-JP" altLang="en-US" smtClean="0"/>
              <a:t>‹#›</a:t>
            </a:fld>
            <a:endParaRPr kumimoji="1" lang="ja-JP" altLang="en-US"/>
          </a:p>
        </p:txBody>
      </p:sp>
    </p:spTree>
    <p:extLst>
      <p:ext uri="{BB962C8B-B14F-4D97-AF65-F5344CB8AC3E}">
        <p14:creationId xmlns:p14="http://schemas.microsoft.com/office/powerpoint/2010/main" val="4252793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388F914-87D1-4F04-9946-A353147B478B}"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10F7D4-AD45-49F7-9FFF-7AD33632883F}" type="slidenum">
              <a:rPr kumimoji="1" lang="ja-JP" altLang="en-US" smtClean="0"/>
              <a:t>‹#›</a:t>
            </a:fld>
            <a:endParaRPr kumimoji="1" lang="ja-JP" altLang="en-US"/>
          </a:p>
        </p:txBody>
      </p:sp>
    </p:spTree>
    <p:extLst>
      <p:ext uri="{BB962C8B-B14F-4D97-AF65-F5344CB8AC3E}">
        <p14:creationId xmlns:p14="http://schemas.microsoft.com/office/powerpoint/2010/main" val="2638525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388F914-87D1-4F04-9946-A353147B478B}"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10F7D4-AD45-49F7-9FFF-7AD33632883F}" type="slidenum">
              <a:rPr kumimoji="1" lang="ja-JP" altLang="en-US" smtClean="0"/>
              <a:t>‹#›</a:t>
            </a:fld>
            <a:endParaRPr kumimoji="1" lang="ja-JP" altLang="en-US"/>
          </a:p>
        </p:txBody>
      </p:sp>
    </p:spTree>
    <p:extLst>
      <p:ext uri="{BB962C8B-B14F-4D97-AF65-F5344CB8AC3E}">
        <p14:creationId xmlns:p14="http://schemas.microsoft.com/office/powerpoint/2010/main" val="712576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88F914-87D1-4F04-9946-A353147B478B}"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10F7D4-AD45-49F7-9FFF-7AD33632883F}" type="slidenum">
              <a:rPr kumimoji="1" lang="ja-JP" altLang="en-US" smtClean="0"/>
              <a:t>‹#›</a:t>
            </a:fld>
            <a:endParaRPr kumimoji="1" lang="ja-JP" altLang="en-US"/>
          </a:p>
        </p:txBody>
      </p:sp>
    </p:spTree>
    <p:extLst>
      <p:ext uri="{BB962C8B-B14F-4D97-AF65-F5344CB8AC3E}">
        <p14:creationId xmlns:p14="http://schemas.microsoft.com/office/powerpoint/2010/main" val="408222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88F914-87D1-4F04-9946-A353147B478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10F7D4-AD45-49F7-9FFF-7AD33632883F}" type="slidenum">
              <a:rPr kumimoji="1" lang="ja-JP" altLang="en-US" smtClean="0"/>
              <a:t>‹#›</a:t>
            </a:fld>
            <a:endParaRPr kumimoji="1" lang="ja-JP" altLang="en-US"/>
          </a:p>
        </p:txBody>
      </p:sp>
    </p:spTree>
    <p:extLst>
      <p:ext uri="{BB962C8B-B14F-4D97-AF65-F5344CB8AC3E}">
        <p14:creationId xmlns:p14="http://schemas.microsoft.com/office/powerpoint/2010/main" val="399750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88F914-87D1-4F04-9946-A353147B478B}"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10F7D4-AD45-49F7-9FFF-7AD33632883F}" type="slidenum">
              <a:rPr kumimoji="1" lang="ja-JP" altLang="en-US" smtClean="0"/>
              <a:t>‹#›</a:t>
            </a:fld>
            <a:endParaRPr kumimoji="1" lang="ja-JP" altLang="en-US"/>
          </a:p>
        </p:txBody>
      </p:sp>
    </p:spTree>
    <p:extLst>
      <p:ext uri="{BB962C8B-B14F-4D97-AF65-F5344CB8AC3E}">
        <p14:creationId xmlns:p14="http://schemas.microsoft.com/office/powerpoint/2010/main" val="4266499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388F914-87D1-4F04-9946-A353147B478B}"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F10F7D4-AD45-49F7-9FFF-7AD33632883F}" type="slidenum">
              <a:rPr kumimoji="1" lang="ja-JP" altLang="en-US" smtClean="0"/>
              <a:t>‹#›</a:t>
            </a:fld>
            <a:endParaRPr kumimoji="1" lang="ja-JP" altLang="en-US"/>
          </a:p>
        </p:txBody>
      </p:sp>
    </p:spTree>
    <p:extLst>
      <p:ext uri="{BB962C8B-B14F-4D97-AF65-F5344CB8AC3E}">
        <p14:creationId xmlns:p14="http://schemas.microsoft.com/office/powerpoint/2010/main" val="345561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2877059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B2C13C4B-0E9F-5A54-79FD-6966F1AB8800}"/>
              </a:ext>
            </a:extLst>
          </p:cNvPr>
          <p:cNvGraphicFramePr>
            <a:graphicFrameLocks/>
          </p:cNvGraphicFramePr>
          <p:nvPr>
            <p:extLst/>
          </p:nvPr>
        </p:nvGraphicFramePr>
        <p:xfrm>
          <a:off x="101600" y="1028700"/>
          <a:ext cx="8864600" cy="5473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04553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9</Words>
  <Application>Microsoft Office PowerPoint</Application>
  <PresentationFormat>画面に合わせる (4:3)</PresentationFormat>
  <Paragraphs>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ＭＳ Ｐゴシック</vt:lpstr>
      <vt:lpstr>メイリオ</vt:lpstr>
      <vt:lpstr>游ゴシック</vt:lpstr>
      <vt:lpstr>游ゴシック Light</vt:lpstr>
      <vt:lpstr>Arial</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2022-09-14T08:47:48Z</dcterms:created>
  <dcterms:modified xsi:type="dcterms:W3CDTF">2022-09-14T08:47:48Z</dcterms:modified>
</cp:coreProperties>
</file>