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健康サポート薬局の認知方法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35864224075311618"/>
          <c:y val="0.11950214585886115"/>
          <c:w val="0.61582444722085017"/>
          <c:h val="0.8568673573019081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'17'!$C$8</c:f>
              <c:strCache>
                <c:ptCount val="1"/>
                <c:pt idx="0">
                  <c:v>総数（n=29人、M.T.=134.5%）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'17'!$B$9:$B$21</c:f>
              <c:strCache>
                <c:ptCount val="13"/>
                <c:pt idx="0">
                  <c:v>薬剤師など、薬局の職員</c:v>
                </c:pt>
                <c:pt idx="1">
                  <c:v>医師や看護師など、病院や診療所の職員</c:v>
                </c:pt>
                <c:pt idx="2">
                  <c:v>家族・友人・知人</c:v>
                </c:pt>
                <c:pt idx="3">
                  <c:v>ポスター、チラシ、パンフレット、リーフレット</c:v>
                </c:pt>
                <c:pt idx="4">
                  <c:v>自治体や薬剤師会のホームページ、TwitterやFacebookなどのSNS</c:v>
                </c:pt>
                <c:pt idx="5">
                  <c:v>薬局が開催するイベント</c:v>
                </c:pt>
                <c:pt idx="6">
                  <c:v>テレビ・ラジオ</c:v>
                </c:pt>
                <c:pt idx="7">
                  <c:v>新聞、雑誌、書籍</c:v>
                </c:pt>
                <c:pt idx="8">
                  <c:v>自治体や薬剤師会以外のホームペー ジ、TwitterやFacebookなどのSNS</c:v>
                </c:pt>
                <c:pt idx="9">
                  <c:v>自治体や薬剤師会が実施するイベント</c:v>
                </c:pt>
                <c:pt idx="10">
                  <c:v>自治体の広報誌</c:v>
                </c:pt>
                <c:pt idx="11">
                  <c:v>その他</c:v>
                </c:pt>
                <c:pt idx="12">
                  <c:v>無回答</c:v>
                </c:pt>
              </c:strCache>
            </c:strRef>
          </c:cat>
          <c:val>
            <c:numRef>
              <c:f>'17'!$C$9:$C$21</c:f>
              <c:numCache>
                <c:formatCode>0.0</c:formatCode>
                <c:ptCount val="13"/>
                <c:pt idx="0">
                  <c:v>37.9</c:v>
                </c:pt>
                <c:pt idx="1">
                  <c:v>27.6</c:v>
                </c:pt>
                <c:pt idx="2">
                  <c:v>10.3</c:v>
                </c:pt>
                <c:pt idx="3">
                  <c:v>6.9</c:v>
                </c:pt>
                <c:pt idx="4">
                  <c:v>6.9</c:v>
                </c:pt>
                <c:pt idx="5">
                  <c:v>3.4</c:v>
                </c:pt>
                <c:pt idx="6">
                  <c:v>3.4</c:v>
                </c:pt>
                <c:pt idx="7">
                  <c:v>3.4</c:v>
                </c:pt>
                <c:pt idx="8">
                  <c:v>3.4</c:v>
                </c:pt>
                <c:pt idx="9">
                  <c:v>0</c:v>
                </c:pt>
                <c:pt idx="10">
                  <c:v>0</c:v>
                </c:pt>
                <c:pt idx="11">
                  <c:v>20.7</c:v>
                </c:pt>
                <c:pt idx="12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07-4297-8F38-14B0C9206F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66463264"/>
        <c:axId val="566469168"/>
      </c:barChart>
      <c:catAx>
        <c:axId val="5664632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66469168"/>
        <c:crosses val="autoZero"/>
        <c:auto val="1"/>
        <c:lblAlgn val="ctr"/>
        <c:lblOffset val="100"/>
        <c:noMultiLvlLbl val="0"/>
      </c:catAx>
      <c:valAx>
        <c:axId val="56646916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6646326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0800447453293436"/>
          <c:y val="0.92057429719147232"/>
          <c:w val="0.25140511956300671"/>
          <c:h val="3.62515841059620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A3F4-2F99-4D06-99BC-AD91BB66E01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62F3-EB2C-4200-8690-9506C77C2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592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A3F4-2F99-4D06-99BC-AD91BB66E01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62F3-EB2C-4200-8690-9506C77C2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601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A3F4-2F99-4D06-99BC-AD91BB66E01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62F3-EB2C-4200-8690-9506C77C2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890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3232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4330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96004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119424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780587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57976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381976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A3F4-2F99-4D06-99BC-AD91BB66E01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62F3-EB2C-4200-8690-9506C77C2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3746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A3F4-2F99-4D06-99BC-AD91BB66E01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62F3-EB2C-4200-8690-9506C77C2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87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A3F4-2F99-4D06-99BC-AD91BB66E01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62F3-EB2C-4200-8690-9506C77C2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7369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A3F4-2F99-4D06-99BC-AD91BB66E01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62F3-EB2C-4200-8690-9506C77C2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760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A3F4-2F99-4D06-99BC-AD91BB66E01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62F3-EB2C-4200-8690-9506C77C2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006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A3F4-2F99-4D06-99BC-AD91BB66E01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62F3-EB2C-4200-8690-9506C77C2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9896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A3F4-2F99-4D06-99BC-AD91BB66E01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62F3-EB2C-4200-8690-9506C77C2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6446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A3F4-2F99-4D06-99BC-AD91BB66E01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62F3-EB2C-4200-8690-9506C77C2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7686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CA3F4-2F99-4D06-99BC-AD91BB66E01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D62F3-EB2C-4200-8690-9506C77C2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802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140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1F4BF1D8-5BD3-C90E-838A-EAFD6493E48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27000" y="1041400"/>
          <a:ext cx="87249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8399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2022-09-14T08:47:45Z</dcterms:created>
  <dcterms:modified xsi:type="dcterms:W3CDTF">2022-09-14T08:47:45Z</dcterms:modified>
</cp:coreProperties>
</file>