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かかりつけ薬剤師・薬局を決めたいと思うか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'15'!$C$8</c:f>
              <c:strCache>
                <c:ptCount val="1"/>
                <c:pt idx="0">
                  <c:v>かかりつけ薬剤師・薬局を決めたいと思う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E3-415F-A586-F80702D97C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総数 （1777人）</c:v>
                </c:pt>
                <c:pt idx="2">
                  <c:v>男性（849人）</c:v>
                </c:pt>
                <c:pt idx="3">
                  <c:v>女性（928人）</c:v>
                </c:pt>
                <c:pt idx="5">
                  <c:v>18~29歳（202人）</c:v>
                </c:pt>
                <c:pt idx="6">
                  <c:v>30~39歳（231人）</c:v>
                </c:pt>
                <c:pt idx="7">
                  <c:v>40~49歳（283人）</c:v>
                </c:pt>
                <c:pt idx="8">
                  <c:v>50~59歳（286人）</c:v>
                </c:pt>
                <c:pt idx="9">
                  <c:v>60~69歳（325人）</c:v>
                </c:pt>
                <c:pt idx="10">
                  <c:v>70歳以上（450人）</c:v>
                </c:pt>
              </c:strCache>
            </c:strRef>
          </c:cat>
          <c:val>
            <c:numRef>
              <c:f>'15'!$C$9:$C$19</c:f>
              <c:numCache>
                <c:formatCode>General</c:formatCode>
                <c:ptCount val="11"/>
                <c:pt idx="0" formatCode="0.0_ ">
                  <c:v>21</c:v>
                </c:pt>
                <c:pt idx="2" formatCode="0.0_ ">
                  <c:v>20.100000000000001</c:v>
                </c:pt>
                <c:pt idx="3" formatCode="0.0_ ">
                  <c:v>21.9</c:v>
                </c:pt>
                <c:pt idx="5" formatCode="0.0_ ">
                  <c:v>23.3</c:v>
                </c:pt>
                <c:pt idx="6" formatCode="0.0_ ">
                  <c:v>15.2</c:v>
                </c:pt>
                <c:pt idx="7" formatCode="0.0_ ">
                  <c:v>17.7</c:v>
                </c:pt>
                <c:pt idx="8" formatCode="0.0_ ">
                  <c:v>22.7</c:v>
                </c:pt>
                <c:pt idx="9" formatCode="0.0_ ">
                  <c:v>22.8</c:v>
                </c:pt>
                <c:pt idx="10" formatCode="0.0_ 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E3-415F-A586-F80702D97C95}"/>
            </c:ext>
          </c:extLst>
        </c:ser>
        <c:ser>
          <c:idx val="1"/>
          <c:order val="1"/>
          <c:tx>
            <c:strRef>
              <c:f>'15'!$D$8</c:f>
              <c:strCache>
                <c:ptCount val="1"/>
                <c:pt idx="0">
                  <c:v>調剤してもらう薬局は一つに決めたいと思うが、かかりつけ薬剤師は決めたいと思わない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DE3-415F-A586-F80702D97C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総数 （1777人）</c:v>
                </c:pt>
                <c:pt idx="2">
                  <c:v>男性（849人）</c:v>
                </c:pt>
                <c:pt idx="3">
                  <c:v>女性（928人）</c:v>
                </c:pt>
                <c:pt idx="5">
                  <c:v>18~29歳（202人）</c:v>
                </c:pt>
                <c:pt idx="6">
                  <c:v>30~39歳（231人）</c:v>
                </c:pt>
                <c:pt idx="7">
                  <c:v>40~49歳（283人）</c:v>
                </c:pt>
                <c:pt idx="8">
                  <c:v>50~59歳（286人）</c:v>
                </c:pt>
                <c:pt idx="9">
                  <c:v>60~69歳（325人）</c:v>
                </c:pt>
                <c:pt idx="10">
                  <c:v>70歳以上（450人）</c:v>
                </c:pt>
              </c:strCache>
            </c:strRef>
          </c:cat>
          <c:val>
            <c:numRef>
              <c:f>'15'!$D$9:$D$19</c:f>
              <c:numCache>
                <c:formatCode>General</c:formatCode>
                <c:ptCount val="11"/>
                <c:pt idx="0" formatCode="0.0_ ">
                  <c:v>29.3</c:v>
                </c:pt>
                <c:pt idx="2" formatCode="0.0_ ">
                  <c:v>26.5</c:v>
                </c:pt>
                <c:pt idx="3" formatCode="0.0_ ">
                  <c:v>31.9</c:v>
                </c:pt>
                <c:pt idx="5" formatCode="0.0_ ">
                  <c:v>24.3</c:v>
                </c:pt>
                <c:pt idx="6" formatCode="0.0_ ">
                  <c:v>19.5</c:v>
                </c:pt>
                <c:pt idx="7" formatCode="0.0_ ">
                  <c:v>28.6</c:v>
                </c:pt>
                <c:pt idx="8" formatCode="0.0_ ">
                  <c:v>29.7</c:v>
                </c:pt>
                <c:pt idx="9" formatCode="0.0_ ">
                  <c:v>35.4</c:v>
                </c:pt>
                <c:pt idx="10" formatCode="0.0_ 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E3-415F-A586-F80702D97C95}"/>
            </c:ext>
          </c:extLst>
        </c:ser>
        <c:ser>
          <c:idx val="2"/>
          <c:order val="2"/>
          <c:tx>
            <c:strRef>
              <c:f>'15'!$E$8</c:f>
              <c:strCache>
                <c:ptCount val="1"/>
                <c:pt idx="0">
                  <c:v>調剤してもらう薬局もかかりつけ薬剤師も決めたいと思わない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E3-415F-A586-F80702D97C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総数 （1777人）</c:v>
                </c:pt>
                <c:pt idx="2">
                  <c:v>男性（849人）</c:v>
                </c:pt>
                <c:pt idx="3">
                  <c:v>女性（928人）</c:v>
                </c:pt>
                <c:pt idx="5">
                  <c:v>18~29歳（202人）</c:v>
                </c:pt>
                <c:pt idx="6">
                  <c:v>30~39歳（231人）</c:v>
                </c:pt>
                <c:pt idx="7">
                  <c:v>40~49歳（283人）</c:v>
                </c:pt>
                <c:pt idx="8">
                  <c:v>50~59歳（286人）</c:v>
                </c:pt>
                <c:pt idx="9">
                  <c:v>60~69歳（325人）</c:v>
                </c:pt>
                <c:pt idx="10">
                  <c:v>70歳以上（450人）</c:v>
                </c:pt>
              </c:strCache>
            </c:strRef>
          </c:cat>
          <c:val>
            <c:numRef>
              <c:f>'15'!$E$9:$E$19</c:f>
              <c:numCache>
                <c:formatCode>General</c:formatCode>
                <c:ptCount val="11"/>
                <c:pt idx="0" formatCode="0.0_ ">
                  <c:v>40.1</c:v>
                </c:pt>
                <c:pt idx="2" formatCode="0.0_ ">
                  <c:v>43.7</c:v>
                </c:pt>
                <c:pt idx="3" formatCode="0.0_ ">
                  <c:v>36.700000000000003</c:v>
                </c:pt>
                <c:pt idx="5" formatCode="0.0_ ">
                  <c:v>45.5</c:v>
                </c:pt>
                <c:pt idx="6" formatCode="0.0_ ">
                  <c:v>55.8</c:v>
                </c:pt>
                <c:pt idx="7" formatCode="0.0_ ">
                  <c:v>44.2</c:v>
                </c:pt>
                <c:pt idx="8" formatCode="0.0_ ">
                  <c:v>40.9</c:v>
                </c:pt>
                <c:pt idx="9" formatCode="0.0_ ">
                  <c:v>33.5</c:v>
                </c:pt>
                <c:pt idx="10" formatCode="0.0_ 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E3-415F-A586-F80702D97C95}"/>
            </c:ext>
          </c:extLst>
        </c:ser>
        <c:ser>
          <c:idx val="3"/>
          <c:order val="3"/>
          <c:tx>
            <c:strRef>
              <c:f>'15'!$F$8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DE3-415F-A586-F80702D97C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総数 （1777人）</c:v>
                </c:pt>
                <c:pt idx="2">
                  <c:v>男性（849人）</c:v>
                </c:pt>
                <c:pt idx="3">
                  <c:v>女性（928人）</c:v>
                </c:pt>
                <c:pt idx="5">
                  <c:v>18~29歳（202人）</c:v>
                </c:pt>
                <c:pt idx="6">
                  <c:v>30~39歳（231人）</c:v>
                </c:pt>
                <c:pt idx="7">
                  <c:v>40~49歳（283人）</c:v>
                </c:pt>
                <c:pt idx="8">
                  <c:v>50~59歳（286人）</c:v>
                </c:pt>
                <c:pt idx="9">
                  <c:v>60~69歳（325人）</c:v>
                </c:pt>
                <c:pt idx="10">
                  <c:v>70歳以上（450人）</c:v>
                </c:pt>
              </c:strCache>
            </c:strRef>
          </c:cat>
          <c:val>
            <c:numRef>
              <c:f>'15'!$F$9:$F$19</c:f>
              <c:numCache>
                <c:formatCode>General</c:formatCode>
                <c:ptCount val="11"/>
                <c:pt idx="0" formatCode="0.0_ ">
                  <c:v>9.6</c:v>
                </c:pt>
                <c:pt idx="2" formatCode="0.0_ ">
                  <c:v>9.6999999999999993</c:v>
                </c:pt>
                <c:pt idx="3" formatCode="0.0_ ">
                  <c:v>9.5</c:v>
                </c:pt>
                <c:pt idx="5" formatCode="0.0_ ">
                  <c:v>6.9</c:v>
                </c:pt>
                <c:pt idx="6" formatCode="0.0_ ">
                  <c:v>9.5</c:v>
                </c:pt>
                <c:pt idx="7" formatCode="0.0_ ">
                  <c:v>9.5</c:v>
                </c:pt>
                <c:pt idx="8" formatCode="0.0_ ">
                  <c:v>6.6</c:v>
                </c:pt>
                <c:pt idx="9" formatCode="0.0_ ">
                  <c:v>8.3000000000000007</c:v>
                </c:pt>
                <c:pt idx="10" formatCode="0.0_ 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DE3-415F-A586-F80702D97C9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28915640"/>
        <c:axId val="728914328"/>
      </c:barChart>
      <c:catAx>
        <c:axId val="7289156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8914328"/>
        <c:crosses val="autoZero"/>
        <c:auto val="1"/>
        <c:lblAlgn val="ctr"/>
        <c:lblOffset val="100"/>
        <c:noMultiLvlLbl val="0"/>
      </c:catAx>
      <c:valAx>
        <c:axId val="728914328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8915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</cdr:x>
      <cdr:y>0.0752</cdr:y>
    </cdr:from>
    <cdr:to>
      <cdr:x>0.25611</cdr:x>
      <cdr:y>0.14432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503113A-9E41-7425-99E4-7A544618A725}"/>
            </a:ext>
          </a:extLst>
        </cdr:cNvPr>
        <cdr:cNvSpPr txBox="1"/>
      </cdr:nvSpPr>
      <cdr:spPr>
        <a:xfrm xmlns:a="http://schemas.openxmlformats.org/drawingml/2006/main">
          <a:off x="414505" y="342881"/>
          <a:ext cx="1123988" cy="31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0.17876</cdr:y>
    </cdr:from>
    <cdr:to>
      <cdr:x>0.14031</cdr:x>
      <cdr:y>0.25594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B9717E8-A3B0-0AEC-6B58-0CF1906B4562}"/>
            </a:ext>
          </a:extLst>
        </cdr:cNvPr>
        <cdr:cNvSpPr txBox="1"/>
      </cdr:nvSpPr>
      <cdr:spPr>
        <a:xfrm xmlns:a="http://schemas.openxmlformats.org/drawingml/2006/main">
          <a:off x="0" y="815043"/>
          <a:ext cx="842856" cy="35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0.34607</cdr:y>
    </cdr:from>
    <cdr:to>
      <cdr:x>0.17623</cdr:x>
      <cdr:y>0.42155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3635356-9094-FA97-C015-7C2B697AEEEE}"/>
            </a:ext>
          </a:extLst>
        </cdr:cNvPr>
        <cdr:cNvSpPr txBox="1"/>
      </cdr:nvSpPr>
      <cdr:spPr>
        <a:xfrm xmlns:a="http://schemas.openxmlformats.org/drawingml/2006/main">
          <a:off x="0" y="1577859"/>
          <a:ext cx="1058631" cy="34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4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0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30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905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7370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5111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54675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73942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179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3067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899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56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66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15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48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8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85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2550E-4324-4BF0-865C-A1C0A9C8DD6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45D9C-5AF3-4A1F-AB6E-089E79F87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8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5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6638605-9861-0127-A663-1988E691B3E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300" y="965200"/>
          <a:ext cx="8851900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108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2022-09-14T08:47:42Z</dcterms:created>
  <dcterms:modified xsi:type="dcterms:W3CDTF">2022-09-14T08:47:42Z</dcterms:modified>
</cp:coreProperties>
</file>