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かかりつけ薬剤師・薬局の利点への関心事項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4416506270049579"/>
          <c:y val="0.15714199919925265"/>
          <c:w val="0.63439515893846599"/>
          <c:h val="0.811784554473063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総数（n=1777人、M.T.=166.0%）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'14'!$B$9:$B$17</c:f>
              <c:strCache>
                <c:ptCount val="9"/>
                <c:pt idx="0">
                  <c:v>服用している全ての薬をまとめて管理し、薬の重複や副作用を確認</c:v>
                </c:pt>
                <c:pt idx="1">
                  <c:v>緊急時の開店時間外の調剤</c:v>
                </c:pt>
                <c:pt idx="2">
                  <c:v>薬についての開店時間外の電話などによる相談への対応</c:v>
                </c:pt>
                <c:pt idx="3">
                  <c:v>地域の病院や診療所、介護施設などと一緒になった対応</c:v>
                </c:pt>
                <c:pt idx="4">
                  <c:v>薬の飲み残しなどを確認し、残っている薬を整理</c:v>
                </c:pt>
                <c:pt idx="5">
                  <c:v>在宅療養中の自宅を訪問し、薬を管理</c:v>
                </c:pt>
                <c:pt idx="6">
                  <c:v>その他</c:v>
                </c:pt>
                <c:pt idx="7">
                  <c:v>特にない</c:v>
                </c:pt>
                <c:pt idx="8">
                  <c:v>無回答</c:v>
                </c:pt>
              </c:strCache>
            </c:strRef>
          </c:cat>
          <c:val>
            <c:numRef>
              <c:f>'14'!$C$9:$C$17</c:f>
              <c:numCache>
                <c:formatCode>0.0</c:formatCode>
                <c:ptCount val="9"/>
                <c:pt idx="0">
                  <c:v>58.9</c:v>
                </c:pt>
                <c:pt idx="1">
                  <c:v>24</c:v>
                </c:pt>
                <c:pt idx="2">
                  <c:v>18.7</c:v>
                </c:pt>
                <c:pt idx="3">
                  <c:v>15.3</c:v>
                </c:pt>
                <c:pt idx="4">
                  <c:v>15.2</c:v>
                </c:pt>
                <c:pt idx="5">
                  <c:v>6.8</c:v>
                </c:pt>
                <c:pt idx="6">
                  <c:v>1.6</c:v>
                </c:pt>
                <c:pt idx="7">
                  <c:v>15</c:v>
                </c:pt>
                <c:pt idx="8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DA-48FC-8C16-851B6C8B0C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41067272"/>
        <c:axId val="741070552"/>
      </c:barChart>
      <c:catAx>
        <c:axId val="7410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1070552"/>
        <c:crosses val="autoZero"/>
        <c:auto val="1"/>
        <c:lblAlgn val="ctr"/>
        <c:lblOffset val="100"/>
        <c:noMultiLvlLbl val="0"/>
      </c:catAx>
      <c:valAx>
        <c:axId val="7410705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106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744152814231553"/>
          <c:y val="0.8609531117932292"/>
          <c:w val="0.26922513852435115"/>
          <c:h val="4.76698251701588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3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37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297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16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032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5595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515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38226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24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2641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78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1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46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48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03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03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84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75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9747-8472-4A0D-809A-67E008C9A08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6C72-C8B5-40A4-A7BB-2F1E73F57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0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48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8BF7250-7C4F-9F5E-33A0-F8A313A481C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00" y="952500"/>
          <a:ext cx="88265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81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2022-09-14T08:47:41Z</dcterms:created>
  <dcterms:modified xsi:type="dcterms:W3CDTF">2022-09-14T08:47:41Z</dcterms:modified>
</cp:coreProperties>
</file>