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薬局を一つに決めていない理由</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3569826771653544"/>
          <c:y val="0.15495339196806526"/>
          <c:w val="0.63438362204724419"/>
          <c:h val="0.81440593950825779"/>
        </c:manualLayout>
      </c:layout>
      <c:barChart>
        <c:barDir val="bar"/>
        <c:grouping val="clustered"/>
        <c:varyColors val="0"/>
        <c:ser>
          <c:idx val="0"/>
          <c:order val="0"/>
          <c:tx>
            <c:strRef>
              <c:f>'13'!$C$8</c:f>
              <c:strCache>
                <c:ptCount val="1"/>
                <c:pt idx="0">
                  <c:v>総数（n=1419人、M.T.=155.2%）</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'13'!$B$9:$B$17</c:f>
              <c:strCache>
                <c:ptCount val="9"/>
                <c:pt idx="0">
                  <c:v>病院や診療所ごとにその近くにある薬局を利用する方が都合がよいため</c:v>
                </c:pt>
                <c:pt idx="1">
                  <c:v>薬局を利用する機会が少なく、必要性を感じないため</c:v>
                </c:pt>
                <c:pt idx="2">
                  <c:v>一つに決める利点がわからないため</c:v>
                </c:pt>
                <c:pt idx="3">
                  <c:v>一つに決めたい薬局が見つかっていないため</c:v>
                </c:pt>
                <c:pt idx="4">
                  <c:v>自宅や職場から近いなど行きやすい場所に薬局がないため</c:v>
                </c:pt>
                <c:pt idx="5">
                  <c:v>一つに決めるのが面倒なため</c:v>
                </c:pt>
                <c:pt idx="6">
                  <c:v>その他</c:v>
                </c:pt>
                <c:pt idx="7">
                  <c:v>特にない</c:v>
                </c:pt>
                <c:pt idx="8">
                  <c:v>無回答</c:v>
                </c:pt>
              </c:strCache>
            </c:strRef>
          </c:cat>
          <c:val>
            <c:numRef>
              <c:f>'13'!$C$9:$C$17</c:f>
              <c:numCache>
                <c:formatCode>0.0</c:formatCode>
                <c:ptCount val="9"/>
                <c:pt idx="0">
                  <c:v>74</c:v>
                </c:pt>
                <c:pt idx="1">
                  <c:v>29</c:v>
                </c:pt>
                <c:pt idx="2">
                  <c:v>15.2</c:v>
                </c:pt>
                <c:pt idx="3">
                  <c:v>11.7</c:v>
                </c:pt>
                <c:pt idx="4">
                  <c:v>5.4</c:v>
                </c:pt>
                <c:pt idx="5">
                  <c:v>3.5</c:v>
                </c:pt>
                <c:pt idx="6">
                  <c:v>6.6</c:v>
                </c:pt>
                <c:pt idx="7">
                  <c:v>2.6</c:v>
                </c:pt>
                <c:pt idx="8">
                  <c:v>7.3</c:v>
                </c:pt>
              </c:numCache>
            </c:numRef>
          </c:val>
          <c:extLst>
            <c:ext xmlns:c16="http://schemas.microsoft.com/office/drawing/2014/chart" uri="{C3380CC4-5D6E-409C-BE32-E72D297353CC}">
              <c16:uniqueId val="{00000000-2D41-4EBB-B46F-62538BF06D28}"/>
            </c:ext>
          </c:extLst>
        </c:ser>
        <c:dLbls>
          <c:dLblPos val="outEnd"/>
          <c:showLegendKey val="0"/>
          <c:showVal val="1"/>
          <c:showCatName val="0"/>
          <c:showSerName val="0"/>
          <c:showPercent val="0"/>
          <c:showBubbleSize val="0"/>
        </c:dLbls>
        <c:gapWidth val="100"/>
        <c:axId val="553377896"/>
        <c:axId val="553376912"/>
      </c:barChart>
      <c:catAx>
        <c:axId val="5533778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3376912"/>
        <c:crosses val="autoZero"/>
        <c:auto val="1"/>
        <c:lblAlgn val="ctr"/>
        <c:lblOffset val="100"/>
        <c:noMultiLvlLbl val="0"/>
      </c:catAx>
      <c:valAx>
        <c:axId val="553376912"/>
        <c:scaling>
          <c:orientation val="minMax"/>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3377896"/>
        <c:crosses val="autoZero"/>
        <c:crossBetween val="between"/>
      </c:valAx>
      <c:spPr>
        <a:noFill/>
        <a:ln>
          <a:noFill/>
        </a:ln>
        <a:effectLst/>
      </c:spPr>
    </c:plotArea>
    <c:legend>
      <c:legendPos val="r"/>
      <c:layout>
        <c:manualLayout>
          <c:xMode val="edge"/>
          <c:yMode val="edge"/>
          <c:x val="0.65323685039370083"/>
          <c:y val="0.88378106288246017"/>
          <c:w val="0.29076314960629923"/>
          <c:h val="4.700590002851315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73370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3576654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138157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805380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61599359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576949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06693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514691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31523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412646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405055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2081577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763956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2116405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383046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4010318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357691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664612-14FB-4F9D-9252-FE100231DE7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311810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664612-14FB-4F9D-9252-FE100231DE71}"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859F30-97A2-4224-862F-6CC260FF6539}" type="slidenum">
              <a:rPr kumimoji="1" lang="ja-JP" altLang="en-US" smtClean="0"/>
              <a:t>‹#›</a:t>
            </a:fld>
            <a:endParaRPr kumimoji="1" lang="ja-JP" altLang="en-US"/>
          </a:p>
        </p:txBody>
      </p:sp>
    </p:spTree>
    <p:extLst>
      <p:ext uri="{BB962C8B-B14F-4D97-AF65-F5344CB8AC3E}">
        <p14:creationId xmlns:p14="http://schemas.microsoft.com/office/powerpoint/2010/main" val="2199880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3125292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D91FABEA-1294-507D-B32A-5497EF485FC2}"/>
              </a:ext>
            </a:extLst>
          </p:cNvPr>
          <p:cNvGraphicFramePr>
            <a:graphicFrameLocks/>
          </p:cNvGraphicFramePr>
          <p:nvPr>
            <p:extLst/>
          </p:nvPr>
        </p:nvGraphicFramePr>
        <p:xfrm>
          <a:off x="127000" y="977900"/>
          <a:ext cx="8851900" cy="5511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23604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7</Words>
  <Application>Microsoft Office PowerPoint</Application>
  <PresentationFormat>画面に合わせる (4:3)</PresentationFormat>
  <Paragraphs>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2022-09-14T08:47:40Z</dcterms:created>
  <dcterms:modified xsi:type="dcterms:W3CDTF">2022-09-14T08:47:40Z</dcterms:modified>
</cp:coreProperties>
</file>