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かかりつけ薬剤師・薬局を決めていてよかったこと</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35857357500437675"/>
          <c:y val="0.10864896038385827"/>
          <c:w val="0.61785729323408245"/>
          <c:h val="0.8698666646161417"/>
        </c:manualLayout>
      </c:layout>
      <c:barChart>
        <c:barDir val="bar"/>
        <c:grouping val="clustered"/>
        <c:varyColors val="0"/>
        <c:ser>
          <c:idx val="0"/>
          <c:order val="0"/>
          <c:tx>
            <c:strRef>
              <c:f>'11'!$C$8</c:f>
              <c:strCache>
                <c:ptCount val="1"/>
                <c:pt idx="0">
                  <c:v>総数（n=147人、M.T.=184.4%）</c:v>
                </c:pt>
              </c:strCache>
            </c:strRef>
          </c:tx>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'11'!$B$9:$B$22</c:f>
              <c:strCache>
                <c:ptCount val="14"/>
                <c:pt idx="0">
                  <c:v>生活状況や習慣などを理解してくれた上で、薬についての説明などをしてくれたこと</c:v>
                </c:pt>
                <c:pt idx="1">
                  <c:v>服用している全ての薬の飲み合わせについて確認してくれたこと</c:v>
                </c:pt>
                <c:pt idx="2">
                  <c:v>同じような薬が重複して処方された場合、医師に確認して薬の種類を減らしてくれたこと</c:v>
                </c:pt>
                <c:pt idx="3">
                  <c:v>服用している全ての薬と食品の飲み合わせについて確認してくれたこと</c:v>
                </c:pt>
                <c:pt idx="4">
                  <c:v>病院や診療所、介護施設などと一緒になって対応してくれたこと</c:v>
                </c:pt>
                <c:pt idx="5">
                  <c:v>飲み残している薬の数量を確認してから調剤してくれたこと</c:v>
                </c:pt>
                <c:pt idx="6">
                  <c:v>薬を飲みやすくするために、形状や服用方法を変えることを相談できたこと</c:v>
                </c:pt>
                <c:pt idx="7">
                  <c:v>運動習慣や食習慣について相談できたこと</c:v>
                </c:pt>
                <c:pt idx="8">
                  <c:v>薬について開店時間外も電話などで相談できたこと</c:v>
                </c:pt>
                <c:pt idx="9">
                  <c:v>薬代を安くする方法について相談できたこと</c:v>
                </c:pt>
                <c:pt idx="10">
                  <c:v>在宅療養中の自宅を訪問し、薬の管理などを行ってくれたこと</c:v>
                </c:pt>
                <c:pt idx="11">
                  <c:v>その他</c:v>
                </c:pt>
                <c:pt idx="12">
                  <c:v>特にない</c:v>
                </c:pt>
                <c:pt idx="13">
                  <c:v>無回答</c:v>
                </c:pt>
              </c:strCache>
            </c:strRef>
          </c:cat>
          <c:val>
            <c:numRef>
              <c:f>'11'!$C$9:$C$22</c:f>
              <c:numCache>
                <c:formatCode>0.0</c:formatCode>
                <c:ptCount val="14"/>
                <c:pt idx="0">
                  <c:v>52.4</c:v>
                </c:pt>
                <c:pt idx="1">
                  <c:v>46.3</c:v>
                </c:pt>
                <c:pt idx="2">
                  <c:v>14.3</c:v>
                </c:pt>
                <c:pt idx="3">
                  <c:v>13.6</c:v>
                </c:pt>
                <c:pt idx="4">
                  <c:v>12.2</c:v>
                </c:pt>
                <c:pt idx="5">
                  <c:v>8.8000000000000007</c:v>
                </c:pt>
                <c:pt idx="6">
                  <c:v>7.5</c:v>
                </c:pt>
                <c:pt idx="7">
                  <c:v>4.0999999999999996</c:v>
                </c:pt>
                <c:pt idx="8">
                  <c:v>2.7</c:v>
                </c:pt>
                <c:pt idx="9">
                  <c:v>2.7</c:v>
                </c:pt>
                <c:pt idx="10">
                  <c:v>1.4</c:v>
                </c:pt>
                <c:pt idx="11">
                  <c:v>6.1</c:v>
                </c:pt>
                <c:pt idx="12">
                  <c:v>9.5</c:v>
                </c:pt>
                <c:pt idx="13">
                  <c:v>2.7</c:v>
                </c:pt>
              </c:numCache>
            </c:numRef>
          </c:val>
          <c:extLst>
            <c:ext xmlns:c16="http://schemas.microsoft.com/office/drawing/2014/chart" uri="{C3380CC4-5D6E-409C-BE32-E72D297353CC}">
              <c16:uniqueId val="{00000000-7320-472C-BE34-1382FB265B17}"/>
            </c:ext>
          </c:extLst>
        </c:ser>
        <c:dLbls>
          <c:dLblPos val="outEnd"/>
          <c:showLegendKey val="0"/>
          <c:showVal val="1"/>
          <c:showCatName val="0"/>
          <c:showSerName val="0"/>
          <c:showPercent val="0"/>
          <c:showBubbleSize val="0"/>
        </c:dLbls>
        <c:gapWidth val="100"/>
        <c:axId val="737202472"/>
        <c:axId val="737200176"/>
      </c:barChart>
      <c:catAx>
        <c:axId val="7372024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737200176"/>
        <c:crosses val="autoZero"/>
        <c:auto val="1"/>
        <c:lblAlgn val="ctr"/>
        <c:lblOffset val="100"/>
        <c:noMultiLvlLbl val="0"/>
      </c:catAx>
      <c:valAx>
        <c:axId val="737200176"/>
        <c:scaling>
          <c:orientation val="minMax"/>
        </c:scaling>
        <c:delete val="0"/>
        <c:axPos val="t"/>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737202472"/>
        <c:crosses val="autoZero"/>
        <c:crossBetween val="between"/>
      </c:valAx>
      <c:spPr>
        <a:noFill/>
        <a:ln>
          <a:noFill/>
        </a:ln>
        <a:effectLst/>
      </c:spPr>
    </c:plotArea>
    <c:legend>
      <c:legendPos val="r"/>
      <c:layout>
        <c:manualLayout>
          <c:xMode val="edge"/>
          <c:yMode val="edge"/>
          <c:x val="0.69952237909614912"/>
          <c:y val="0.8237839874507874"/>
          <c:w val="0.24770718697298819"/>
          <c:h val="3.295921505905512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A51EA6D-31F2-4C5A-ACC7-D7C13264CE16}"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3776D2-F7D4-4F26-BD13-C77ED90F6745}" type="slidenum">
              <a:rPr kumimoji="1" lang="ja-JP" altLang="en-US" smtClean="0"/>
              <a:t>‹#›</a:t>
            </a:fld>
            <a:endParaRPr kumimoji="1" lang="ja-JP" altLang="en-US"/>
          </a:p>
        </p:txBody>
      </p:sp>
    </p:spTree>
    <p:extLst>
      <p:ext uri="{BB962C8B-B14F-4D97-AF65-F5344CB8AC3E}">
        <p14:creationId xmlns:p14="http://schemas.microsoft.com/office/powerpoint/2010/main" val="1528655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A51EA6D-31F2-4C5A-ACC7-D7C13264CE16}"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3776D2-F7D4-4F26-BD13-C77ED90F6745}" type="slidenum">
              <a:rPr kumimoji="1" lang="ja-JP" altLang="en-US" smtClean="0"/>
              <a:t>‹#›</a:t>
            </a:fld>
            <a:endParaRPr kumimoji="1" lang="ja-JP" altLang="en-US"/>
          </a:p>
        </p:txBody>
      </p:sp>
    </p:spTree>
    <p:extLst>
      <p:ext uri="{BB962C8B-B14F-4D97-AF65-F5344CB8AC3E}">
        <p14:creationId xmlns:p14="http://schemas.microsoft.com/office/powerpoint/2010/main" val="3183293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A51EA6D-31F2-4C5A-ACC7-D7C13264CE16}"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3776D2-F7D4-4F26-BD13-C77ED90F6745}" type="slidenum">
              <a:rPr kumimoji="1" lang="ja-JP" altLang="en-US" smtClean="0"/>
              <a:t>‹#›</a:t>
            </a:fld>
            <a:endParaRPr kumimoji="1" lang="ja-JP" altLang="en-US"/>
          </a:p>
        </p:txBody>
      </p:sp>
    </p:spTree>
    <p:extLst>
      <p:ext uri="{BB962C8B-B14F-4D97-AF65-F5344CB8AC3E}">
        <p14:creationId xmlns:p14="http://schemas.microsoft.com/office/powerpoint/2010/main" val="141674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3679370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610187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916854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188901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8847535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3690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1411626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A51EA6D-31F2-4C5A-ACC7-D7C13264CE16}"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3776D2-F7D4-4F26-BD13-C77ED90F6745}" type="slidenum">
              <a:rPr kumimoji="1" lang="ja-JP" altLang="en-US" smtClean="0"/>
              <a:t>‹#›</a:t>
            </a:fld>
            <a:endParaRPr kumimoji="1" lang="ja-JP" altLang="en-US"/>
          </a:p>
        </p:txBody>
      </p:sp>
    </p:spTree>
    <p:extLst>
      <p:ext uri="{BB962C8B-B14F-4D97-AF65-F5344CB8AC3E}">
        <p14:creationId xmlns:p14="http://schemas.microsoft.com/office/powerpoint/2010/main" val="167018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A51EA6D-31F2-4C5A-ACC7-D7C13264CE16}"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3776D2-F7D4-4F26-BD13-C77ED90F6745}" type="slidenum">
              <a:rPr kumimoji="1" lang="ja-JP" altLang="en-US" smtClean="0"/>
              <a:t>‹#›</a:t>
            </a:fld>
            <a:endParaRPr kumimoji="1" lang="ja-JP" altLang="en-US"/>
          </a:p>
        </p:txBody>
      </p:sp>
    </p:spTree>
    <p:extLst>
      <p:ext uri="{BB962C8B-B14F-4D97-AF65-F5344CB8AC3E}">
        <p14:creationId xmlns:p14="http://schemas.microsoft.com/office/powerpoint/2010/main" val="2361550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A51EA6D-31F2-4C5A-ACC7-D7C13264CE16}"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3776D2-F7D4-4F26-BD13-C77ED90F6745}" type="slidenum">
              <a:rPr kumimoji="1" lang="ja-JP" altLang="en-US" smtClean="0"/>
              <a:t>‹#›</a:t>
            </a:fld>
            <a:endParaRPr kumimoji="1" lang="ja-JP" altLang="en-US"/>
          </a:p>
        </p:txBody>
      </p:sp>
    </p:spTree>
    <p:extLst>
      <p:ext uri="{BB962C8B-B14F-4D97-AF65-F5344CB8AC3E}">
        <p14:creationId xmlns:p14="http://schemas.microsoft.com/office/powerpoint/2010/main" val="3964250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A51EA6D-31F2-4C5A-ACC7-D7C13264CE16}"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3776D2-F7D4-4F26-BD13-C77ED90F6745}" type="slidenum">
              <a:rPr kumimoji="1" lang="ja-JP" altLang="en-US" smtClean="0"/>
              <a:t>‹#›</a:t>
            </a:fld>
            <a:endParaRPr kumimoji="1" lang="ja-JP" altLang="en-US"/>
          </a:p>
        </p:txBody>
      </p:sp>
    </p:spTree>
    <p:extLst>
      <p:ext uri="{BB962C8B-B14F-4D97-AF65-F5344CB8AC3E}">
        <p14:creationId xmlns:p14="http://schemas.microsoft.com/office/powerpoint/2010/main" val="177294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A51EA6D-31F2-4C5A-ACC7-D7C13264CE16}"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3776D2-F7D4-4F26-BD13-C77ED90F6745}" type="slidenum">
              <a:rPr kumimoji="1" lang="ja-JP" altLang="en-US" smtClean="0"/>
              <a:t>‹#›</a:t>
            </a:fld>
            <a:endParaRPr kumimoji="1" lang="ja-JP" altLang="en-US"/>
          </a:p>
        </p:txBody>
      </p:sp>
    </p:spTree>
    <p:extLst>
      <p:ext uri="{BB962C8B-B14F-4D97-AF65-F5344CB8AC3E}">
        <p14:creationId xmlns:p14="http://schemas.microsoft.com/office/powerpoint/2010/main" val="3290036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A51EA6D-31F2-4C5A-ACC7-D7C13264CE16}"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93776D2-F7D4-4F26-BD13-C77ED90F6745}" type="slidenum">
              <a:rPr kumimoji="1" lang="ja-JP" altLang="en-US" smtClean="0"/>
              <a:t>‹#›</a:t>
            </a:fld>
            <a:endParaRPr kumimoji="1" lang="ja-JP" altLang="en-US"/>
          </a:p>
        </p:txBody>
      </p:sp>
    </p:spTree>
    <p:extLst>
      <p:ext uri="{BB962C8B-B14F-4D97-AF65-F5344CB8AC3E}">
        <p14:creationId xmlns:p14="http://schemas.microsoft.com/office/powerpoint/2010/main" val="98006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A51EA6D-31F2-4C5A-ACC7-D7C13264CE16}"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3776D2-F7D4-4F26-BD13-C77ED90F6745}" type="slidenum">
              <a:rPr kumimoji="1" lang="ja-JP" altLang="en-US" smtClean="0"/>
              <a:t>‹#›</a:t>
            </a:fld>
            <a:endParaRPr kumimoji="1" lang="ja-JP" altLang="en-US"/>
          </a:p>
        </p:txBody>
      </p:sp>
    </p:spTree>
    <p:extLst>
      <p:ext uri="{BB962C8B-B14F-4D97-AF65-F5344CB8AC3E}">
        <p14:creationId xmlns:p14="http://schemas.microsoft.com/office/powerpoint/2010/main" val="2411993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A51EA6D-31F2-4C5A-ACC7-D7C13264CE16}"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3776D2-F7D4-4F26-BD13-C77ED90F6745}" type="slidenum">
              <a:rPr kumimoji="1" lang="ja-JP" altLang="en-US" smtClean="0"/>
              <a:t>‹#›</a:t>
            </a:fld>
            <a:endParaRPr kumimoji="1" lang="ja-JP" altLang="en-US"/>
          </a:p>
        </p:txBody>
      </p:sp>
    </p:spTree>
    <p:extLst>
      <p:ext uri="{BB962C8B-B14F-4D97-AF65-F5344CB8AC3E}">
        <p14:creationId xmlns:p14="http://schemas.microsoft.com/office/powerpoint/2010/main" val="3448410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A51EA6D-31F2-4C5A-ACC7-D7C13264CE16}"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3776D2-F7D4-4F26-BD13-C77ED90F6745}" type="slidenum">
              <a:rPr kumimoji="1" lang="ja-JP" altLang="en-US" smtClean="0"/>
              <a:t>‹#›</a:t>
            </a:fld>
            <a:endParaRPr kumimoji="1" lang="ja-JP" altLang="en-US"/>
          </a:p>
        </p:txBody>
      </p:sp>
    </p:spTree>
    <p:extLst>
      <p:ext uri="{BB962C8B-B14F-4D97-AF65-F5344CB8AC3E}">
        <p14:creationId xmlns:p14="http://schemas.microsoft.com/office/powerpoint/2010/main" val="1191119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75731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9460589C-254B-9713-C30E-9EB1265FB3A1}"/>
              </a:ext>
            </a:extLst>
          </p:cNvPr>
          <p:cNvGraphicFramePr>
            <a:graphicFrameLocks/>
          </p:cNvGraphicFramePr>
          <p:nvPr>
            <p:extLst/>
          </p:nvPr>
        </p:nvGraphicFramePr>
        <p:xfrm>
          <a:off x="88900" y="1003300"/>
          <a:ext cx="87503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61241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9</Words>
  <Application>Microsoft Office PowerPoint</Application>
  <PresentationFormat>画面に合わせる (4:3)</PresentationFormat>
  <Paragraphs>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ＭＳ Ｐゴシック</vt:lpstr>
      <vt:lpstr>メイリオ</vt:lpstr>
      <vt:lpstr>游ゴシック</vt:lpstr>
      <vt:lpstr>游ゴシック Light</vt:lpstr>
      <vt:lpstr>Arial</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2022-09-14T08:47:37Z</dcterms:created>
  <dcterms:modified xsi:type="dcterms:W3CDTF">2022-09-14T08:47:37Z</dcterms:modified>
</cp:coreProperties>
</file>