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薬局・薬剤師の満足度</a:t>
            </a:r>
          </a:p>
        </c:rich>
      </c:tx>
      <c:layout>
        <c:manualLayout>
          <c:xMode val="edge"/>
          <c:yMode val="edge"/>
          <c:x val="0.38338192419825073"/>
          <c:y val="2.352941176470588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7970418403581906"/>
          <c:y val="0.17116550116550117"/>
          <c:w val="0.78332036436621888"/>
          <c:h val="0.6855978929207275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'8'!$C$8</c:f>
              <c:strCache>
                <c:ptCount val="1"/>
                <c:pt idx="0">
                  <c:v>とても満足している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761-428B-9700-DF7543AEC5E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'8'!$B$9:$B$19</c:f>
              <c:strCache>
                <c:ptCount val="11"/>
                <c:pt idx="0">
                  <c:v>総数 （1944人）</c:v>
                </c:pt>
                <c:pt idx="2">
                  <c:v>男性（934人）</c:v>
                </c:pt>
                <c:pt idx="3">
                  <c:v>女性（1010人）</c:v>
                </c:pt>
                <c:pt idx="5">
                  <c:v>18~29歳（206人）</c:v>
                </c:pt>
                <c:pt idx="6">
                  <c:v>30~39歳（241人）</c:v>
                </c:pt>
                <c:pt idx="7">
                  <c:v>40~49歳（292人）</c:v>
                </c:pt>
                <c:pt idx="8">
                  <c:v>50~59歳（306人）</c:v>
                </c:pt>
                <c:pt idx="9">
                  <c:v>60~69歳（352人）</c:v>
                </c:pt>
                <c:pt idx="10">
                  <c:v>70歳以上（547人）</c:v>
                </c:pt>
              </c:strCache>
            </c:strRef>
          </c:cat>
          <c:val>
            <c:numRef>
              <c:f>'8'!$C$9:$C$19</c:f>
              <c:numCache>
                <c:formatCode>General</c:formatCode>
                <c:ptCount val="11"/>
                <c:pt idx="0" formatCode="0.0_ ">
                  <c:v>33.299999999999997</c:v>
                </c:pt>
                <c:pt idx="2" formatCode="0.0_ ">
                  <c:v>31.6</c:v>
                </c:pt>
                <c:pt idx="3" formatCode="0.0_ ">
                  <c:v>35</c:v>
                </c:pt>
                <c:pt idx="5" formatCode="0.0_ ">
                  <c:v>38.299999999999997</c:v>
                </c:pt>
                <c:pt idx="6" formatCode="0.0_ ">
                  <c:v>30.3</c:v>
                </c:pt>
                <c:pt idx="7" formatCode="0.0_ ">
                  <c:v>32.5</c:v>
                </c:pt>
                <c:pt idx="8" formatCode="0.0_ ">
                  <c:v>28.8</c:v>
                </c:pt>
                <c:pt idx="9" formatCode="0.0_ ">
                  <c:v>32.1</c:v>
                </c:pt>
                <c:pt idx="10" formatCode="0.0_ ">
                  <c:v>36.6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761-428B-9700-DF7543AEC5E3}"/>
            </c:ext>
          </c:extLst>
        </c:ser>
        <c:ser>
          <c:idx val="1"/>
          <c:order val="1"/>
          <c:tx>
            <c:strRef>
              <c:f>'8'!$D$8</c:f>
              <c:strCache>
                <c:ptCount val="1"/>
                <c:pt idx="0">
                  <c:v>やや満足している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4761-428B-9700-DF7543AEC5E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'8'!$B$9:$B$19</c:f>
              <c:strCache>
                <c:ptCount val="11"/>
                <c:pt idx="0">
                  <c:v>総数 （1944人）</c:v>
                </c:pt>
                <c:pt idx="2">
                  <c:v>男性（934人）</c:v>
                </c:pt>
                <c:pt idx="3">
                  <c:v>女性（1010人）</c:v>
                </c:pt>
                <c:pt idx="5">
                  <c:v>18~29歳（206人）</c:v>
                </c:pt>
                <c:pt idx="6">
                  <c:v>30~39歳（241人）</c:v>
                </c:pt>
                <c:pt idx="7">
                  <c:v>40~49歳（292人）</c:v>
                </c:pt>
                <c:pt idx="8">
                  <c:v>50~59歳（306人）</c:v>
                </c:pt>
                <c:pt idx="9">
                  <c:v>60~69歳（352人）</c:v>
                </c:pt>
                <c:pt idx="10">
                  <c:v>70歳以上（547人）</c:v>
                </c:pt>
              </c:strCache>
            </c:strRef>
          </c:cat>
          <c:val>
            <c:numRef>
              <c:f>'8'!$D$9:$D$19</c:f>
              <c:numCache>
                <c:formatCode>General</c:formatCode>
                <c:ptCount val="11"/>
                <c:pt idx="0" formatCode="0.0_ ">
                  <c:v>52</c:v>
                </c:pt>
                <c:pt idx="2" formatCode="0.0_ ">
                  <c:v>49.1</c:v>
                </c:pt>
                <c:pt idx="3" formatCode="0.0_ ">
                  <c:v>54.6</c:v>
                </c:pt>
                <c:pt idx="5" formatCode="0.0_ ">
                  <c:v>48.1</c:v>
                </c:pt>
                <c:pt idx="6" formatCode="0.0_ ">
                  <c:v>53.9</c:v>
                </c:pt>
                <c:pt idx="7" formatCode="0.0_ ">
                  <c:v>50.3</c:v>
                </c:pt>
                <c:pt idx="8" formatCode="0.0_ ">
                  <c:v>57.5</c:v>
                </c:pt>
                <c:pt idx="9" formatCode="0.0_ ">
                  <c:v>52</c:v>
                </c:pt>
                <c:pt idx="10" formatCode="0.0_ ">
                  <c:v>50.3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761-428B-9700-DF7543AEC5E3}"/>
            </c:ext>
          </c:extLst>
        </c:ser>
        <c:ser>
          <c:idx val="2"/>
          <c:order val="2"/>
          <c:tx>
            <c:strRef>
              <c:f>'8'!$E$8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761-428B-9700-DF7543AEC5E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'8'!$B$9:$B$19</c:f>
              <c:strCache>
                <c:ptCount val="11"/>
                <c:pt idx="0">
                  <c:v>総数 （1944人）</c:v>
                </c:pt>
                <c:pt idx="2">
                  <c:v>男性（934人）</c:v>
                </c:pt>
                <c:pt idx="3">
                  <c:v>女性（1010人）</c:v>
                </c:pt>
                <c:pt idx="5">
                  <c:v>18~29歳（206人）</c:v>
                </c:pt>
                <c:pt idx="6">
                  <c:v>30~39歳（241人）</c:v>
                </c:pt>
                <c:pt idx="7">
                  <c:v>40~49歳（292人）</c:v>
                </c:pt>
                <c:pt idx="8">
                  <c:v>50~59歳（306人）</c:v>
                </c:pt>
                <c:pt idx="9">
                  <c:v>60~69歳（352人）</c:v>
                </c:pt>
                <c:pt idx="10">
                  <c:v>70歳以上（547人）</c:v>
                </c:pt>
              </c:strCache>
            </c:strRef>
          </c:cat>
          <c:val>
            <c:numRef>
              <c:f>'8'!$E$9:$E$19</c:f>
              <c:numCache>
                <c:formatCode>General</c:formatCode>
                <c:ptCount val="11"/>
                <c:pt idx="0" formatCode="0.0_ ">
                  <c:v>2.9</c:v>
                </c:pt>
                <c:pt idx="2" formatCode="0.0_ ">
                  <c:v>3.4</c:v>
                </c:pt>
                <c:pt idx="3" formatCode="0.0_ ">
                  <c:v>2.4</c:v>
                </c:pt>
                <c:pt idx="5" formatCode="0.0_ ">
                  <c:v>1.9</c:v>
                </c:pt>
                <c:pt idx="6" formatCode="0.0_ ">
                  <c:v>2.1</c:v>
                </c:pt>
                <c:pt idx="7" formatCode="0.0_ ">
                  <c:v>3.4</c:v>
                </c:pt>
                <c:pt idx="8" formatCode="0.0_ ">
                  <c:v>1.3</c:v>
                </c:pt>
                <c:pt idx="9" formatCode="0.0_ ">
                  <c:v>4</c:v>
                </c:pt>
                <c:pt idx="10" formatCode="0.0_ 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761-428B-9700-DF7543AEC5E3}"/>
            </c:ext>
          </c:extLst>
        </c:ser>
        <c:ser>
          <c:idx val="3"/>
          <c:order val="3"/>
          <c:tx>
            <c:strRef>
              <c:f>'8'!$F$8</c:f>
              <c:strCache>
                <c:ptCount val="1"/>
                <c:pt idx="0">
                  <c:v>あまり満足していない</c:v>
                </c:pt>
              </c:strCache>
            </c:strRef>
          </c:tx>
          <c:spPr>
            <a:solidFill>
              <a:srgbClr val="6D89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B38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4761-428B-9700-DF7543AEC5E3}"/>
              </c:ext>
            </c:extLst>
          </c:dPt>
          <c:dLbls>
            <c:dLbl>
              <c:idx val="9"/>
              <c:layout>
                <c:manualLayout>
                  <c:x val="-5.8536585365853658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761-428B-9700-DF7543AEC5E3}"/>
                </c:ext>
              </c:extLst>
            </c:dLbl>
            <c:dLbl>
              <c:idx val="10"/>
              <c:layout>
                <c:manualLayout>
                  <c:x val="-5.8536585365853658E-3"/>
                  <c:y val="1.7326045171930338E-1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761-428B-9700-DF7543AEC5E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'8'!$B$9:$B$19</c:f>
              <c:strCache>
                <c:ptCount val="11"/>
                <c:pt idx="0">
                  <c:v>総数 （1944人）</c:v>
                </c:pt>
                <c:pt idx="2">
                  <c:v>男性（934人）</c:v>
                </c:pt>
                <c:pt idx="3">
                  <c:v>女性（1010人）</c:v>
                </c:pt>
                <c:pt idx="5">
                  <c:v>18~29歳（206人）</c:v>
                </c:pt>
                <c:pt idx="6">
                  <c:v>30~39歳（241人）</c:v>
                </c:pt>
                <c:pt idx="7">
                  <c:v>40~49歳（292人）</c:v>
                </c:pt>
                <c:pt idx="8">
                  <c:v>50~59歳（306人）</c:v>
                </c:pt>
                <c:pt idx="9">
                  <c:v>60~69歳（352人）</c:v>
                </c:pt>
                <c:pt idx="10">
                  <c:v>70歳以上（547人）</c:v>
                </c:pt>
              </c:strCache>
            </c:strRef>
          </c:cat>
          <c:val>
            <c:numRef>
              <c:f>'8'!$F$9:$F$19</c:f>
              <c:numCache>
                <c:formatCode>General</c:formatCode>
                <c:ptCount val="11"/>
                <c:pt idx="0" formatCode="0.0_ ">
                  <c:v>7.2</c:v>
                </c:pt>
                <c:pt idx="2" formatCode="0.0_ ">
                  <c:v>8.9</c:v>
                </c:pt>
                <c:pt idx="3" formatCode="0.0_ ">
                  <c:v>5.5</c:v>
                </c:pt>
                <c:pt idx="5" formatCode="0.0_ ">
                  <c:v>7.3</c:v>
                </c:pt>
                <c:pt idx="6" formatCode="0.0_ ">
                  <c:v>7.9</c:v>
                </c:pt>
                <c:pt idx="7" formatCode="0.0_ ">
                  <c:v>9.6</c:v>
                </c:pt>
                <c:pt idx="8" formatCode="0.0_ ">
                  <c:v>7.8</c:v>
                </c:pt>
                <c:pt idx="9" formatCode="0.0_ ">
                  <c:v>6.8</c:v>
                </c:pt>
                <c:pt idx="10" formatCode="0.0_ ">
                  <c:v>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4761-428B-9700-DF7543AEC5E3}"/>
            </c:ext>
          </c:extLst>
        </c:ser>
        <c:ser>
          <c:idx val="4"/>
          <c:order val="4"/>
          <c:tx>
            <c:strRef>
              <c:f>'8'!$G$8</c:f>
              <c:strCache>
                <c:ptCount val="1"/>
                <c:pt idx="0">
                  <c:v>満足していない</c:v>
                </c:pt>
              </c:strCache>
            </c:strRef>
          </c:tx>
          <c:spPr>
            <a:solidFill>
              <a:srgbClr val="71B2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F978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4761-428B-9700-DF7543AEC5E3}"/>
              </c:ext>
            </c:extLst>
          </c:dPt>
          <c:dLbls>
            <c:dLbl>
              <c:idx val="0"/>
              <c:layout>
                <c:manualLayout>
                  <c:x val="-5.853658536585509E-3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4761-428B-9700-DF7543AEC5E3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1-4761-428B-9700-DF7543AEC5E3}"/>
                </c:ext>
              </c:extLst>
            </c:dLbl>
            <c:dLbl>
              <c:idx val="3"/>
              <c:layout>
                <c:manualLayout>
                  <c:x val="-3.5121951219512199E-2"/>
                  <c:y val="2.835278195069089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761-428B-9700-DF7543AEC5E3}"/>
                </c:ext>
              </c:extLst>
            </c:dLbl>
            <c:dLbl>
              <c:idx val="5"/>
              <c:layout>
                <c:manualLayout>
                  <c:x val="-2.1463414634146343E-2"/>
                  <c:y val="3.544004725339634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4761-428B-9700-DF7543AEC5E3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3-4761-428B-9700-DF7543AEC5E3}"/>
                </c:ext>
              </c:extLst>
            </c:dLbl>
            <c:dLbl>
              <c:idx val="7"/>
              <c:layout>
                <c:manualLayout>
                  <c:x val="-9.7560975609756097E-3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4761-428B-9700-DF7543AEC5E3}"/>
                </c:ext>
              </c:extLst>
            </c:dLbl>
            <c:dLbl>
              <c:idx val="8"/>
              <c:layout>
                <c:manualLayout>
                  <c:x val="-9.756097560975752E-3"/>
                  <c:y val="1.8603699354277899E-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4761-428B-9700-DF7543AEC5E3}"/>
                </c:ext>
              </c:extLst>
            </c:dLbl>
            <c:dLbl>
              <c:idx val="9"/>
              <c:layout>
                <c:manualLayout>
                  <c:x val="-7.8048780487806309E-3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4761-428B-9700-DF7543AEC5E3}"/>
                </c:ext>
              </c:extLst>
            </c:dLbl>
            <c:dLbl>
              <c:idx val="10"/>
              <c:layout>
                <c:manualLayout>
                  <c:x val="-3.902439024390387E-3"/>
                  <c:y val="1.8603699345614875E-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4761-428B-9700-DF7543AEC5E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'8'!$B$9:$B$19</c:f>
              <c:strCache>
                <c:ptCount val="11"/>
                <c:pt idx="0">
                  <c:v>総数 （1944人）</c:v>
                </c:pt>
                <c:pt idx="2">
                  <c:v>男性（934人）</c:v>
                </c:pt>
                <c:pt idx="3">
                  <c:v>女性（1010人）</c:v>
                </c:pt>
                <c:pt idx="5">
                  <c:v>18~29歳（206人）</c:v>
                </c:pt>
                <c:pt idx="6">
                  <c:v>30~39歳（241人）</c:v>
                </c:pt>
                <c:pt idx="7">
                  <c:v>40~49歳（292人）</c:v>
                </c:pt>
                <c:pt idx="8">
                  <c:v>50~59歳（306人）</c:v>
                </c:pt>
                <c:pt idx="9">
                  <c:v>60~69歳（352人）</c:v>
                </c:pt>
                <c:pt idx="10">
                  <c:v>70歳以上（547人）</c:v>
                </c:pt>
              </c:strCache>
            </c:strRef>
          </c:cat>
          <c:val>
            <c:numRef>
              <c:f>'8'!$G$9:$G$19</c:f>
              <c:numCache>
                <c:formatCode>General</c:formatCode>
                <c:ptCount val="11"/>
                <c:pt idx="0" formatCode="0.0_ ">
                  <c:v>1.3</c:v>
                </c:pt>
                <c:pt idx="2" formatCode="0.0_ ">
                  <c:v>1.8</c:v>
                </c:pt>
                <c:pt idx="3" formatCode="0.0_ ">
                  <c:v>0.8</c:v>
                </c:pt>
                <c:pt idx="5" formatCode="0.0_ ">
                  <c:v>0</c:v>
                </c:pt>
                <c:pt idx="6" formatCode="0.0_ ">
                  <c:v>1.7</c:v>
                </c:pt>
                <c:pt idx="7" formatCode="0.0_ ">
                  <c:v>1.4</c:v>
                </c:pt>
                <c:pt idx="8" formatCode="0.0_ ">
                  <c:v>1.3</c:v>
                </c:pt>
                <c:pt idx="9" formatCode="0.0_ ">
                  <c:v>1.1000000000000001</c:v>
                </c:pt>
                <c:pt idx="10" formatCode="0.0_ 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4761-428B-9700-DF7543AEC5E3}"/>
            </c:ext>
          </c:extLst>
        </c:ser>
        <c:ser>
          <c:idx val="5"/>
          <c:order val="5"/>
          <c:tx>
            <c:strRef>
              <c:f>'8'!$H$8</c:f>
              <c:strCache>
                <c:ptCount val="1"/>
                <c:pt idx="0">
                  <c:v>薬局を利用したことがない</c:v>
                </c:pt>
              </c:strCache>
            </c:strRef>
          </c:tx>
          <c:spPr>
            <a:solidFill>
              <a:srgbClr val="6475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C4518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A-4761-428B-9700-DF7543AEC5E3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B-4761-428B-9700-DF7543AEC5E3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C-4761-428B-9700-DF7543AEC5E3}"/>
                </c:ext>
              </c:extLst>
            </c:dLbl>
            <c:dLbl>
              <c:idx val="3"/>
              <c:layout>
                <c:manualLayout>
                  <c:x val="-1.9512195121952651E-3"/>
                  <c:y val="2.835352609866480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4761-428B-9700-DF7543AEC5E3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D-4761-428B-9700-DF7543AEC5E3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E-4761-428B-9700-DF7543AEC5E3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F-4761-428B-9700-DF7543AEC5E3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0-4761-428B-9700-DF7543AEC5E3}"/>
                </c:ext>
              </c:extLst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1-4761-428B-9700-DF7543AEC5E3}"/>
                </c:ext>
              </c:extLst>
            </c:dLbl>
            <c:dLbl>
              <c:idx val="10"/>
              <c:layout>
                <c:manualLayout>
                  <c:x val="-5.8536585365853658E-3"/>
                  <c:y val="2.835222383971052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4761-428B-9700-DF7543AEC5E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'8'!$B$9:$B$19</c:f>
              <c:strCache>
                <c:ptCount val="11"/>
                <c:pt idx="0">
                  <c:v>総数 （1944人）</c:v>
                </c:pt>
                <c:pt idx="2">
                  <c:v>男性（934人）</c:v>
                </c:pt>
                <c:pt idx="3">
                  <c:v>女性（1010人）</c:v>
                </c:pt>
                <c:pt idx="5">
                  <c:v>18~29歳（206人）</c:v>
                </c:pt>
                <c:pt idx="6">
                  <c:v>30~39歳（241人）</c:v>
                </c:pt>
                <c:pt idx="7">
                  <c:v>40~49歳（292人）</c:v>
                </c:pt>
                <c:pt idx="8">
                  <c:v>50~59歳（306人）</c:v>
                </c:pt>
                <c:pt idx="9">
                  <c:v>60~69歳（352人）</c:v>
                </c:pt>
                <c:pt idx="10">
                  <c:v>70歳以上（547人）</c:v>
                </c:pt>
              </c:strCache>
            </c:strRef>
          </c:cat>
          <c:val>
            <c:numRef>
              <c:f>'8'!$H$9:$H$19</c:f>
              <c:numCache>
                <c:formatCode>General</c:formatCode>
                <c:ptCount val="11"/>
                <c:pt idx="0" formatCode="0.0_ ">
                  <c:v>3.4</c:v>
                </c:pt>
                <c:pt idx="2" formatCode="0.0_ ">
                  <c:v>5.0999999999999996</c:v>
                </c:pt>
                <c:pt idx="3" formatCode="0.0_ ">
                  <c:v>1.8</c:v>
                </c:pt>
                <c:pt idx="5" formatCode="0.0_ ">
                  <c:v>4.4000000000000004</c:v>
                </c:pt>
                <c:pt idx="6" formatCode="0.0_ ">
                  <c:v>4.0999999999999996</c:v>
                </c:pt>
                <c:pt idx="7" formatCode="0.0_ ">
                  <c:v>2.7</c:v>
                </c:pt>
                <c:pt idx="8" formatCode="0.0_ ">
                  <c:v>3.3</c:v>
                </c:pt>
                <c:pt idx="9" formatCode="0.0_ ">
                  <c:v>4</c:v>
                </c:pt>
                <c:pt idx="10" formatCode="0.0_ 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3-4761-428B-9700-DF7543AEC5E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557535848"/>
        <c:axId val="557534208"/>
      </c:barChart>
      <c:catAx>
        <c:axId val="55753584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57534208"/>
        <c:crosses val="autoZero"/>
        <c:auto val="1"/>
        <c:lblAlgn val="ctr"/>
        <c:lblOffset val="100"/>
        <c:noMultiLvlLbl val="0"/>
      </c:catAx>
      <c:valAx>
        <c:axId val="557534208"/>
        <c:scaling>
          <c:orientation val="minMax"/>
          <c:max val="10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 " sourceLinked="0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57535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0.05957</cdr:x>
      <cdr:y>0.13399</cdr:y>
    </cdr:from>
    <cdr:to>
      <cdr:x>0.23162</cdr:x>
      <cdr:y>0.19261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9D057AF2-B668-ABD4-8F70-CF2F558F3A0C}"/>
            </a:ext>
          </a:extLst>
        </cdr:cNvPr>
        <cdr:cNvSpPr txBox="1"/>
      </cdr:nvSpPr>
      <cdr:spPr>
        <a:xfrm xmlns:a="http://schemas.openxmlformats.org/drawingml/2006/main">
          <a:off x="385821" y="730016"/>
          <a:ext cx="1114408" cy="3193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（該当者数）</a:t>
          </a:r>
        </a:p>
      </cdr:txBody>
    </cdr:sp>
  </cdr:relSizeAnchor>
  <cdr:relSizeAnchor xmlns:cdr="http://schemas.openxmlformats.org/drawingml/2006/chartDrawing">
    <cdr:from>
      <cdr:x>0</cdr:x>
      <cdr:y>0.23364</cdr:y>
    </cdr:from>
    <cdr:to>
      <cdr:x>0.12902</cdr:x>
      <cdr:y>0.2991</cdr:y>
    </cdr:to>
    <cdr:sp macro="" textlink="">
      <cdr:nvSpPr>
        <cdr:cNvPr id="3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C8036E77-DF84-B2F7-3938-51A2E8811E68}"/>
            </a:ext>
          </a:extLst>
        </cdr:cNvPr>
        <cdr:cNvSpPr txBox="1"/>
      </cdr:nvSpPr>
      <cdr:spPr>
        <a:xfrm xmlns:a="http://schemas.openxmlformats.org/drawingml/2006/main">
          <a:off x="0" y="1272943"/>
          <a:ext cx="835680" cy="3566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性　］</a:t>
          </a:r>
        </a:p>
      </cdr:txBody>
    </cdr:sp>
  </cdr:relSizeAnchor>
  <cdr:relSizeAnchor xmlns:cdr="http://schemas.openxmlformats.org/drawingml/2006/chartDrawing">
    <cdr:from>
      <cdr:x>0</cdr:x>
      <cdr:y>0.42753</cdr:y>
    </cdr:from>
    <cdr:to>
      <cdr:x>0.16205</cdr:x>
      <cdr:y>0.49155</cdr:y>
    </cdr:to>
    <cdr:sp macro="" textlink="">
      <cdr:nvSpPr>
        <cdr:cNvPr id="4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76A9F209-7A5B-A7A6-F04A-C62B6A434012}"/>
            </a:ext>
          </a:extLst>
        </cdr:cNvPr>
        <cdr:cNvSpPr txBox="1"/>
      </cdr:nvSpPr>
      <cdr:spPr>
        <a:xfrm xmlns:a="http://schemas.openxmlformats.org/drawingml/2006/main">
          <a:off x="0" y="2329313"/>
          <a:ext cx="1049627" cy="3487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年齢　］</a:t>
          </a:r>
        </a:p>
      </cdr:txBody>
    </cdr:sp>
  </cdr:relSizeAnchor>
  <cdr:relSizeAnchor xmlns:cdr="http://schemas.openxmlformats.org/drawingml/2006/chartDrawing">
    <cdr:from>
      <cdr:x>0.18235</cdr:x>
      <cdr:y>0.11422</cdr:y>
    </cdr:from>
    <cdr:to>
      <cdr:x>0.84314</cdr:x>
      <cdr:y>0.16084</cdr:y>
    </cdr:to>
    <cdr:sp macro="" textlink="">
      <cdr:nvSpPr>
        <cdr:cNvPr id="5" name="左中かっこ 4">
          <a:extLst xmlns:a="http://schemas.openxmlformats.org/drawingml/2006/main">
            <a:ext uri="{FF2B5EF4-FFF2-40B4-BE49-F238E27FC236}">
              <a16:creationId xmlns:a16="http://schemas.microsoft.com/office/drawing/2014/main" id="{BB49990E-7958-9AE7-1A3C-CF8A1DF378FE}"/>
            </a:ext>
          </a:extLst>
        </cdr:cNvPr>
        <cdr:cNvSpPr/>
      </cdr:nvSpPr>
      <cdr:spPr>
        <a:xfrm xmlns:a="http://schemas.openxmlformats.org/drawingml/2006/main" rot="5400000">
          <a:off x="3194050" y="-1390649"/>
          <a:ext cx="253999" cy="4279898"/>
        </a:xfrm>
        <a:prstGeom xmlns:a="http://schemas.openxmlformats.org/drawingml/2006/main" prst="leftBrac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rtlCol="0" anchor="t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kumimoji="1" lang="ja-JP" altLang="en-US" sz="1100"/>
        </a:p>
      </cdr:txBody>
    </cdr:sp>
  </cdr:relSizeAnchor>
  <cdr:relSizeAnchor xmlns:cdr="http://schemas.openxmlformats.org/drawingml/2006/chartDrawing">
    <cdr:from>
      <cdr:x>0.87451</cdr:x>
      <cdr:y>0.11422</cdr:y>
    </cdr:from>
    <cdr:to>
      <cdr:x>0.93333</cdr:x>
      <cdr:y>0.15851</cdr:y>
    </cdr:to>
    <cdr:sp macro="" textlink="">
      <cdr:nvSpPr>
        <cdr:cNvPr id="6" name="左中かっこ 5">
          <a:extLst xmlns:a="http://schemas.openxmlformats.org/drawingml/2006/main">
            <a:ext uri="{FF2B5EF4-FFF2-40B4-BE49-F238E27FC236}">
              <a16:creationId xmlns:a16="http://schemas.microsoft.com/office/drawing/2014/main" id="{BFE86B21-8C07-2FB9-E0E1-72940470DB3D}"/>
            </a:ext>
          </a:extLst>
        </cdr:cNvPr>
        <cdr:cNvSpPr/>
      </cdr:nvSpPr>
      <cdr:spPr>
        <a:xfrm xmlns:a="http://schemas.openxmlformats.org/drawingml/2006/main" rot="5400000">
          <a:off x="5734050" y="552450"/>
          <a:ext cx="241300" cy="381000"/>
        </a:xfrm>
        <a:prstGeom xmlns:a="http://schemas.openxmlformats.org/drawingml/2006/main" prst="leftBrac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rtlCol="0" anchor="t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kumimoji="1" lang="ja-JP" altLang="en-US" sz="1100"/>
        </a:p>
      </cdr:txBody>
    </cdr:sp>
  </cdr:relSizeAnchor>
  <cdr:relSizeAnchor xmlns:cdr="http://schemas.openxmlformats.org/drawingml/2006/chartDrawing">
    <cdr:from>
      <cdr:x>0.36667</cdr:x>
      <cdr:y>0.05828</cdr:y>
    </cdr:from>
    <cdr:to>
      <cdr:x>0.71589</cdr:x>
      <cdr:y>0.13585</cdr:y>
    </cdr:to>
    <cdr:sp macro="" textlink="">
      <cdr:nvSpPr>
        <cdr:cNvPr id="7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3382D5C5-1CDB-8F1F-3EBC-FE5380199BEB}"/>
            </a:ext>
          </a:extLst>
        </cdr:cNvPr>
        <cdr:cNvSpPr txBox="1"/>
      </cdr:nvSpPr>
      <cdr:spPr>
        <a:xfrm xmlns:a="http://schemas.openxmlformats.org/drawingml/2006/main">
          <a:off x="2374900" y="317500"/>
          <a:ext cx="2261949" cy="4226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ja-JP" altLang="en-US" sz="1100">
              <a:solidFill>
                <a:schemeClr val="tx1">
                  <a:lumMod val="65000"/>
                  <a:lumOff val="35000"/>
                </a:schemeClr>
              </a:solidFill>
            </a:rPr>
            <a:t>満足している</a:t>
          </a:r>
          <a:r>
            <a:rPr lang="en-US" altLang="ja-JP" sz="1100">
              <a:solidFill>
                <a:schemeClr val="tx1">
                  <a:lumMod val="65000"/>
                  <a:lumOff val="35000"/>
                </a:schemeClr>
              </a:solidFill>
            </a:rPr>
            <a:t>(</a:t>
          </a:r>
          <a:r>
            <a:rPr lang="ja-JP" altLang="en-US" sz="1100">
              <a:solidFill>
                <a:schemeClr val="tx1">
                  <a:lumMod val="65000"/>
                  <a:lumOff val="35000"/>
                </a:schemeClr>
              </a:solidFill>
            </a:rPr>
            <a:t>小計</a:t>
          </a:r>
          <a:r>
            <a:rPr lang="en-US" altLang="ja-JP" sz="1100">
              <a:solidFill>
                <a:schemeClr val="tx1">
                  <a:lumMod val="65000"/>
                  <a:lumOff val="35000"/>
                </a:schemeClr>
              </a:solidFill>
            </a:rPr>
            <a:t>)</a:t>
          </a:r>
          <a:r>
            <a:rPr lang="en-US" altLang="ja-JP" sz="1100" baseline="0">
              <a:solidFill>
                <a:schemeClr val="tx1">
                  <a:lumMod val="65000"/>
                  <a:lumOff val="35000"/>
                </a:schemeClr>
              </a:solidFill>
            </a:rPr>
            <a:t> </a:t>
          </a:r>
          <a:r>
            <a:rPr lang="en-US" altLang="ja-JP" sz="1100">
              <a:solidFill>
                <a:schemeClr val="tx1">
                  <a:lumMod val="65000"/>
                  <a:lumOff val="35000"/>
                </a:schemeClr>
              </a:solidFill>
            </a:rPr>
            <a:t>85.3%</a:t>
          </a:r>
        </a:p>
        <a:p xmlns:a="http://schemas.openxmlformats.org/drawingml/2006/main">
          <a:pPr algn="l"/>
          <a:endParaRPr lang="ja-JP" altLang="en-US" sz="11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71555-85D2-4D94-A54A-CA92B5E76E7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2FE4B-405F-45A5-810B-533ABC8F5F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7672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71555-85D2-4D94-A54A-CA92B5E76E7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2FE4B-405F-45A5-810B-533ABC8F5F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1940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71555-85D2-4D94-A54A-CA92B5E76E7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2FE4B-405F-45A5-810B-533ABC8F5F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41546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0629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65222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565363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9441514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832730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53836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476547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71555-85D2-4D94-A54A-CA92B5E76E7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2FE4B-405F-45A5-810B-533ABC8F5F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6814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71555-85D2-4D94-A54A-CA92B5E76E7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2FE4B-405F-45A5-810B-533ABC8F5F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2203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71555-85D2-4D94-A54A-CA92B5E76E7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2FE4B-405F-45A5-810B-533ABC8F5F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075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71555-85D2-4D94-A54A-CA92B5E76E7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2FE4B-405F-45A5-810B-533ABC8F5F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1770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71555-85D2-4D94-A54A-CA92B5E76E7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2FE4B-405F-45A5-810B-533ABC8F5F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5694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71555-85D2-4D94-A54A-CA92B5E76E7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2FE4B-405F-45A5-810B-533ABC8F5F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5786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71555-85D2-4D94-A54A-CA92B5E76E7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2FE4B-405F-45A5-810B-533ABC8F5F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0430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71555-85D2-4D94-A54A-CA92B5E76E7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2FE4B-405F-45A5-810B-533ABC8F5F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2387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71555-85D2-4D94-A54A-CA92B5E76E7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2FE4B-405F-45A5-810B-533ABC8F5F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7948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034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08F48498-F68E-7818-339D-8B3B884DD0F1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52400" y="1054100"/>
          <a:ext cx="8712200" cy="539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5552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2022-09-14T08:47:35Z</dcterms:created>
  <dcterms:modified xsi:type="dcterms:W3CDTF">2022-09-14T08:47:35Z</dcterms:modified>
</cp:coreProperties>
</file>