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薬局・薬剤師の満足度</a:t>
            </a:r>
          </a:p>
        </c:rich>
      </c:tx>
      <c:layout>
        <c:manualLayout>
          <c:xMode val="edge"/>
          <c:yMode val="edge"/>
          <c:x val="0.38338192419825073"/>
          <c:y val="2.35294117647058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970418403581906"/>
          <c:y val="0.17116550116550117"/>
          <c:w val="0.78332036436621888"/>
          <c:h val="0.685597892920727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とても満足している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61-428B-9700-DF7543AEC5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'8'!$C$9:$C$19</c:f>
              <c:numCache>
                <c:formatCode>General</c:formatCode>
                <c:ptCount val="11"/>
                <c:pt idx="0" formatCode="0.0_ ">
                  <c:v>33.299999999999997</c:v>
                </c:pt>
                <c:pt idx="2" formatCode="0.0_ ">
                  <c:v>31.6</c:v>
                </c:pt>
                <c:pt idx="3" formatCode="0.0_ ">
                  <c:v>35</c:v>
                </c:pt>
                <c:pt idx="5" formatCode="0.0_ ">
                  <c:v>38.299999999999997</c:v>
                </c:pt>
                <c:pt idx="6" formatCode="0.0_ ">
                  <c:v>30.3</c:v>
                </c:pt>
                <c:pt idx="7" formatCode="0.0_ ">
                  <c:v>32.5</c:v>
                </c:pt>
                <c:pt idx="8" formatCode="0.0_ ">
                  <c:v>28.8</c:v>
                </c:pt>
                <c:pt idx="9" formatCode="0.0_ ">
                  <c:v>32.1</c:v>
                </c:pt>
                <c:pt idx="10" formatCode="0.0_ ">
                  <c:v>36.6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61-428B-9700-DF7543AEC5E3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やや満足している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761-428B-9700-DF7543AEC5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'8'!$D$9:$D$19</c:f>
              <c:numCache>
                <c:formatCode>General</c:formatCode>
                <c:ptCount val="11"/>
                <c:pt idx="0" formatCode="0.0_ ">
                  <c:v>52</c:v>
                </c:pt>
                <c:pt idx="2" formatCode="0.0_ ">
                  <c:v>49.1</c:v>
                </c:pt>
                <c:pt idx="3" formatCode="0.0_ ">
                  <c:v>54.6</c:v>
                </c:pt>
                <c:pt idx="5" formatCode="0.0_ ">
                  <c:v>48.1</c:v>
                </c:pt>
                <c:pt idx="6" formatCode="0.0_ ">
                  <c:v>53.9</c:v>
                </c:pt>
                <c:pt idx="7" formatCode="0.0_ ">
                  <c:v>50.3</c:v>
                </c:pt>
                <c:pt idx="8" formatCode="0.0_ ">
                  <c:v>57.5</c:v>
                </c:pt>
                <c:pt idx="9" formatCode="0.0_ ">
                  <c:v>52</c:v>
                </c:pt>
                <c:pt idx="10" formatCode="0.0_ ">
                  <c:v>50.3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61-428B-9700-DF7543AEC5E3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761-428B-9700-DF7543AEC5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'8'!$E$9:$E$19</c:f>
              <c:numCache>
                <c:formatCode>General</c:formatCode>
                <c:ptCount val="11"/>
                <c:pt idx="0" formatCode="0.0_ ">
                  <c:v>2.9</c:v>
                </c:pt>
                <c:pt idx="2" formatCode="0.0_ ">
                  <c:v>3.4</c:v>
                </c:pt>
                <c:pt idx="3" formatCode="0.0_ ">
                  <c:v>2.4</c:v>
                </c:pt>
                <c:pt idx="5" formatCode="0.0_ ">
                  <c:v>1.9</c:v>
                </c:pt>
                <c:pt idx="6" formatCode="0.0_ ">
                  <c:v>2.1</c:v>
                </c:pt>
                <c:pt idx="7" formatCode="0.0_ ">
                  <c:v>3.4</c:v>
                </c:pt>
                <c:pt idx="8" formatCode="0.0_ ">
                  <c:v>1.3</c:v>
                </c:pt>
                <c:pt idx="9" formatCode="0.0_ ">
                  <c:v>4</c:v>
                </c:pt>
                <c:pt idx="10" formatCode="0.0_ 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61-428B-9700-DF7543AEC5E3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あまり満足していない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761-428B-9700-DF7543AEC5E3}"/>
              </c:ext>
            </c:extLst>
          </c:dPt>
          <c:dLbls>
            <c:dLbl>
              <c:idx val="9"/>
              <c:layout>
                <c:manualLayout>
                  <c:x val="-5.853658536585365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61-428B-9700-DF7543AEC5E3}"/>
                </c:ext>
              </c:extLst>
            </c:dLbl>
            <c:dLbl>
              <c:idx val="10"/>
              <c:layout>
                <c:manualLayout>
                  <c:x val="-5.8536585365853658E-3"/>
                  <c:y val="1.7326045171930338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761-428B-9700-DF7543AEC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'8'!$F$9:$F$19</c:f>
              <c:numCache>
                <c:formatCode>General</c:formatCode>
                <c:ptCount val="11"/>
                <c:pt idx="0" formatCode="0.0_ ">
                  <c:v>7.2</c:v>
                </c:pt>
                <c:pt idx="2" formatCode="0.0_ ">
                  <c:v>8.9</c:v>
                </c:pt>
                <c:pt idx="3" formatCode="0.0_ ">
                  <c:v>5.5</c:v>
                </c:pt>
                <c:pt idx="5" formatCode="0.0_ ">
                  <c:v>7.3</c:v>
                </c:pt>
                <c:pt idx="6" formatCode="0.0_ ">
                  <c:v>7.9</c:v>
                </c:pt>
                <c:pt idx="7" formatCode="0.0_ ">
                  <c:v>9.6</c:v>
                </c:pt>
                <c:pt idx="8" formatCode="0.0_ ">
                  <c:v>7.8</c:v>
                </c:pt>
                <c:pt idx="9" formatCode="0.0_ ">
                  <c:v>6.8</c:v>
                </c:pt>
                <c:pt idx="10" formatCode="0.0_ 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61-428B-9700-DF7543AEC5E3}"/>
            </c:ext>
          </c:extLst>
        </c:ser>
        <c:ser>
          <c:idx val="4"/>
          <c:order val="4"/>
          <c:tx>
            <c:strRef>
              <c:f>'8'!$G$8</c:f>
              <c:strCache>
                <c:ptCount val="1"/>
                <c:pt idx="0">
                  <c:v>満足していない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761-428B-9700-DF7543AEC5E3}"/>
              </c:ext>
            </c:extLst>
          </c:dPt>
          <c:dLbls>
            <c:dLbl>
              <c:idx val="0"/>
              <c:layout>
                <c:manualLayout>
                  <c:x val="-5.853658536585509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761-428B-9700-DF7543AEC5E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4761-428B-9700-DF7543AEC5E3}"/>
                </c:ext>
              </c:extLst>
            </c:dLbl>
            <c:dLbl>
              <c:idx val="3"/>
              <c:layout>
                <c:manualLayout>
                  <c:x val="-3.5121951219512199E-2"/>
                  <c:y val="2.83527819506908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761-428B-9700-DF7543AEC5E3}"/>
                </c:ext>
              </c:extLst>
            </c:dLbl>
            <c:dLbl>
              <c:idx val="5"/>
              <c:layout>
                <c:manualLayout>
                  <c:x val="-2.1463414634146343E-2"/>
                  <c:y val="3.54400472533963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761-428B-9700-DF7543AEC5E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4761-428B-9700-DF7543AEC5E3}"/>
                </c:ext>
              </c:extLst>
            </c:dLbl>
            <c:dLbl>
              <c:idx val="7"/>
              <c:layout>
                <c:manualLayout>
                  <c:x val="-9.7560975609756097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761-428B-9700-DF7543AEC5E3}"/>
                </c:ext>
              </c:extLst>
            </c:dLbl>
            <c:dLbl>
              <c:idx val="8"/>
              <c:layout>
                <c:manualLayout>
                  <c:x val="-9.756097560975752E-3"/>
                  <c:y val="1.8603699354277899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761-428B-9700-DF7543AEC5E3}"/>
                </c:ext>
              </c:extLst>
            </c:dLbl>
            <c:dLbl>
              <c:idx val="9"/>
              <c:layout>
                <c:manualLayout>
                  <c:x val="-7.8048780487806309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761-428B-9700-DF7543AEC5E3}"/>
                </c:ext>
              </c:extLst>
            </c:dLbl>
            <c:dLbl>
              <c:idx val="10"/>
              <c:layout>
                <c:manualLayout>
                  <c:x val="-3.902439024390387E-3"/>
                  <c:y val="1.8603699345614875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761-428B-9700-DF7543AEC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'8'!$G$9:$G$19</c:f>
              <c:numCache>
                <c:formatCode>General</c:formatCode>
                <c:ptCount val="11"/>
                <c:pt idx="0" formatCode="0.0_ ">
                  <c:v>1.3</c:v>
                </c:pt>
                <c:pt idx="2" formatCode="0.0_ ">
                  <c:v>1.8</c:v>
                </c:pt>
                <c:pt idx="3" formatCode="0.0_ ">
                  <c:v>0.8</c:v>
                </c:pt>
                <c:pt idx="5" formatCode="0.0_ ">
                  <c:v>0</c:v>
                </c:pt>
                <c:pt idx="6" formatCode="0.0_ ">
                  <c:v>1.7</c:v>
                </c:pt>
                <c:pt idx="7" formatCode="0.0_ ">
                  <c:v>1.4</c:v>
                </c:pt>
                <c:pt idx="8" formatCode="0.0_ ">
                  <c:v>1.3</c:v>
                </c:pt>
                <c:pt idx="9" formatCode="0.0_ ">
                  <c:v>1.1000000000000001</c:v>
                </c:pt>
                <c:pt idx="10" formatCode="0.0_ 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761-428B-9700-DF7543AEC5E3}"/>
            </c:ext>
          </c:extLst>
        </c:ser>
        <c:ser>
          <c:idx val="5"/>
          <c:order val="5"/>
          <c:tx>
            <c:strRef>
              <c:f>'8'!$H$8</c:f>
              <c:strCache>
                <c:ptCount val="1"/>
                <c:pt idx="0">
                  <c:v>薬局を利用したことがない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4761-428B-9700-DF7543AEC5E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4761-428B-9700-DF7543AEC5E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4761-428B-9700-DF7543AEC5E3}"/>
                </c:ext>
              </c:extLst>
            </c:dLbl>
            <c:dLbl>
              <c:idx val="3"/>
              <c:layout>
                <c:manualLayout>
                  <c:x val="-1.9512195121952651E-3"/>
                  <c:y val="2.83535260986648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761-428B-9700-DF7543AEC5E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4761-428B-9700-DF7543AEC5E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4761-428B-9700-DF7543AEC5E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4761-428B-9700-DF7543AEC5E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4761-428B-9700-DF7543AEC5E3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4761-428B-9700-DF7543AEC5E3}"/>
                </c:ext>
              </c:extLst>
            </c:dLbl>
            <c:dLbl>
              <c:idx val="10"/>
              <c:layout>
                <c:manualLayout>
                  <c:x val="-5.8536585365853658E-3"/>
                  <c:y val="2.83522238397105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761-428B-9700-DF7543AEC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'8'!$H$9:$H$19</c:f>
              <c:numCache>
                <c:formatCode>General</c:formatCode>
                <c:ptCount val="11"/>
                <c:pt idx="0" formatCode="0.0_ ">
                  <c:v>3.4</c:v>
                </c:pt>
                <c:pt idx="2" formatCode="0.0_ ">
                  <c:v>5.0999999999999996</c:v>
                </c:pt>
                <c:pt idx="3" formatCode="0.0_ ">
                  <c:v>1.8</c:v>
                </c:pt>
                <c:pt idx="5" formatCode="0.0_ ">
                  <c:v>4.4000000000000004</c:v>
                </c:pt>
                <c:pt idx="6" formatCode="0.0_ ">
                  <c:v>4.0999999999999996</c:v>
                </c:pt>
                <c:pt idx="7" formatCode="0.0_ ">
                  <c:v>2.7</c:v>
                </c:pt>
                <c:pt idx="8" formatCode="0.0_ ">
                  <c:v>3.3</c:v>
                </c:pt>
                <c:pt idx="9" formatCode="0.0_ ">
                  <c:v>4</c:v>
                </c:pt>
                <c:pt idx="10" formatCode="0.0_ 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4761-428B-9700-DF7543AEC5E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57535848"/>
        <c:axId val="557534208"/>
      </c:barChart>
      <c:catAx>
        <c:axId val="5575358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7534208"/>
        <c:crosses val="autoZero"/>
        <c:auto val="1"/>
        <c:lblAlgn val="ctr"/>
        <c:lblOffset val="100"/>
        <c:noMultiLvlLbl val="0"/>
      </c:catAx>
      <c:valAx>
        <c:axId val="557534208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7535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0.05957</cdr:x>
      <cdr:y>0.13399</cdr:y>
    </cdr:from>
    <cdr:to>
      <cdr:x>0.23162</cdr:x>
      <cdr:y>0.19261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057AF2-B668-ABD4-8F70-CF2F558F3A0C}"/>
            </a:ext>
          </a:extLst>
        </cdr:cNvPr>
        <cdr:cNvSpPr txBox="1"/>
      </cdr:nvSpPr>
      <cdr:spPr>
        <a:xfrm xmlns:a="http://schemas.openxmlformats.org/drawingml/2006/main">
          <a:off x="385821" y="730016"/>
          <a:ext cx="1114408" cy="319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0.23364</cdr:y>
    </cdr:from>
    <cdr:to>
      <cdr:x>0.12902</cdr:x>
      <cdr:y>0.2991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8036E77-DF84-B2F7-3938-51A2E8811E68}"/>
            </a:ext>
          </a:extLst>
        </cdr:cNvPr>
        <cdr:cNvSpPr txBox="1"/>
      </cdr:nvSpPr>
      <cdr:spPr>
        <a:xfrm xmlns:a="http://schemas.openxmlformats.org/drawingml/2006/main">
          <a:off x="0" y="1272943"/>
          <a:ext cx="835680" cy="3566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0.42753</cdr:y>
    </cdr:from>
    <cdr:to>
      <cdr:x>0.16205</cdr:x>
      <cdr:y>0.49155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6A9F209-7A5B-A7A6-F04A-C62B6A434012}"/>
            </a:ext>
          </a:extLst>
        </cdr:cNvPr>
        <cdr:cNvSpPr txBox="1"/>
      </cdr:nvSpPr>
      <cdr:spPr>
        <a:xfrm xmlns:a="http://schemas.openxmlformats.org/drawingml/2006/main">
          <a:off x="0" y="2329313"/>
          <a:ext cx="1049627" cy="348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0.18235</cdr:x>
      <cdr:y>0.11422</cdr:y>
    </cdr:from>
    <cdr:to>
      <cdr:x>0.84314</cdr:x>
      <cdr:y>0.16084</cdr:y>
    </cdr:to>
    <cdr:sp macro="" textlink="">
      <cdr:nvSpPr>
        <cdr:cNvPr id="5" name="左中かっこ 4">
          <a:extLst xmlns:a="http://schemas.openxmlformats.org/drawingml/2006/main">
            <a:ext uri="{FF2B5EF4-FFF2-40B4-BE49-F238E27FC236}">
              <a16:creationId xmlns:a16="http://schemas.microsoft.com/office/drawing/2014/main" id="{BB49990E-7958-9AE7-1A3C-CF8A1DF378FE}"/>
            </a:ext>
          </a:extLst>
        </cdr:cNvPr>
        <cdr:cNvSpPr/>
      </cdr:nvSpPr>
      <cdr:spPr>
        <a:xfrm xmlns:a="http://schemas.openxmlformats.org/drawingml/2006/main" rot="5400000">
          <a:off x="3194050" y="-1390649"/>
          <a:ext cx="253999" cy="4279898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0.87451</cdr:x>
      <cdr:y>0.11422</cdr:y>
    </cdr:from>
    <cdr:to>
      <cdr:x>0.93333</cdr:x>
      <cdr:y>0.15851</cdr:y>
    </cdr:to>
    <cdr:sp macro="" textlink="">
      <cdr:nvSpPr>
        <cdr:cNvPr id="6" name="左中かっこ 5">
          <a:extLst xmlns:a="http://schemas.openxmlformats.org/drawingml/2006/main">
            <a:ext uri="{FF2B5EF4-FFF2-40B4-BE49-F238E27FC236}">
              <a16:creationId xmlns:a16="http://schemas.microsoft.com/office/drawing/2014/main" id="{BFE86B21-8C07-2FB9-E0E1-72940470DB3D}"/>
            </a:ext>
          </a:extLst>
        </cdr:cNvPr>
        <cdr:cNvSpPr/>
      </cdr:nvSpPr>
      <cdr:spPr>
        <a:xfrm xmlns:a="http://schemas.openxmlformats.org/drawingml/2006/main" rot="5400000">
          <a:off x="5734050" y="552450"/>
          <a:ext cx="241300" cy="3810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0.36667</cdr:x>
      <cdr:y>0.05828</cdr:y>
    </cdr:from>
    <cdr:to>
      <cdr:x>0.71589</cdr:x>
      <cdr:y>0.13585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382D5C5-1CDB-8F1F-3EBC-FE5380199BEB}"/>
            </a:ext>
          </a:extLst>
        </cdr:cNvPr>
        <cdr:cNvSpPr txBox="1"/>
      </cdr:nvSpPr>
      <cdr:spPr>
        <a:xfrm xmlns:a="http://schemas.openxmlformats.org/drawingml/2006/main">
          <a:off x="2374900" y="317500"/>
          <a:ext cx="2261949" cy="422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満足している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85.3%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67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9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154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62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522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5363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44151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3273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5383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654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81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20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7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6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78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43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8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1555-85D2-4D94-A54A-CA92B5E76E7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FE4B-405F-45A5-810B-533ABC8F5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94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03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8F48498-F68E-7818-339D-8B3B884DD0F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54100"/>
          <a:ext cx="8712200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55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2022-09-14T08:47:35Z</dcterms:created>
  <dcterms:modified xsi:type="dcterms:W3CDTF">2022-09-14T08:47:35Z</dcterms:modified>
</cp:coreProperties>
</file>