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お薬手帳を利用している理由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3336027606601615"/>
          <c:y val="0.15452296587926509"/>
          <c:w val="0.62907077748104845"/>
          <c:h val="0.814921478565179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総数（n=1382人、M.T.=237.3%）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'3'!$B$9:$B$17</c:f>
              <c:strCache>
                <c:ptCount val="9"/>
                <c:pt idx="0">
                  <c:v>服用している薬について薬剤師に飲み合わ
せなどを確認してもらうため</c:v>
                </c:pt>
                <c:pt idx="1">
                  <c:v>服用している薬について自分で確認するため</c:v>
                </c:pt>
                <c:pt idx="2">
                  <c:v>服用している薬について医師などに相談しや
すいため</c:v>
                </c:pt>
                <c:pt idx="3">
                  <c:v>薬局で利用を勧められたため</c:v>
                </c:pt>
                <c:pt idx="4">
                  <c:v>お薬手帳を利用すると薬局で支払う費用が
安くなることがあるため</c:v>
                </c:pt>
                <c:pt idx="5">
                  <c:v>病院や診療所で利用を勧められたため</c:v>
                </c:pt>
                <c:pt idx="6">
                  <c:v>家族・知人に利用を勧められたため</c:v>
                </c:pt>
                <c:pt idx="7">
                  <c:v>その他</c:v>
                </c:pt>
                <c:pt idx="8">
                  <c:v>無回答</c:v>
                </c:pt>
              </c:strCache>
            </c:strRef>
          </c:cat>
          <c:val>
            <c:numRef>
              <c:f>'3'!$C$9:$C$17</c:f>
              <c:numCache>
                <c:formatCode>0.0</c:formatCode>
                <c:ptCount val="9"/>
                <c:pt idx="0">
                  <c:v>56.9</c:v>
                </c:pt>
                <c:pt idx="1">
                  <c:v>52.9</c:v>
                </c:pt>
                <c:pt idx="2">
                  <c:v>44.9</c:v>
                </c:pt>
                <c:pt idx="3">
                  <c:v>42</c:v>
                </c:pt>
                <c:pt idx="4">
                  <c:v>20</c:v>
                </c:pt>
                <c:pt idx="5">
                  <c:v>15.3</c:v>
                </c:pt>
                <c:pt idx="6">
                  <c:v>2.8</c:v>
                </c:pt>
                <c:pt idx="7">
                  <c:v>2</c:v>
                </c:pt>
                <c:pt idx="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A3-4EDA-863C-3F42003CA4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09373360"/>
        <c:axId val="609373032"/>
      </c:barChart>
      <c:catAx>
        <c:axId val="609373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09373032"/>
        <c:crosses val="autoZero"/>
        <c:auto val="1"/>
        <c:lblAlgn val="ctr"/>
        <c:lblOffset val="100"/>
        <c:noMultiLvlLbl val="0"/>
      </c:catAx>
      <c:valAx>
        <c:axId val="60937303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0937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85003782759669"/>
          <c:y val="0.84938167104111983"/>
          <c:w val="0.2487280335900437"/>
          <c:h val="4.68753280839895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19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81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603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947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726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10783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90734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91121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653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2491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26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47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93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40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38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93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25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00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64215-E7B9-4E3D-B297-AE4861241A0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6B12C-E757-430A-A4E0-A0BCAEFD7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39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8B94642-9C2D-DEB7-1ADE-4968EB57179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5100" y="1016000"/>
          <a:ext cx="8763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46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2022-09-14T08:47:29Z</dcterms:created>
  <dcterms:modified xsi:type="dcterms:W3CDTF">2022-09-14T08:47:29Z</dcterms:modified>
</cp:coreProperties>
</file>