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お薬手帳の利用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'2'!$C$8</c:f>
              <c:strCache>
                <c:ptCount val="1"/>
                <c:pt idx="0">
                  <c:v>利用している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A71-4FE5-AA3A-DAB1ADFDEE9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'2'!$B$9:$B$19</c:f>
              <c:strCache>
                <c:ptCount val="11"/>
                <c:pt idx="0">
                  <c:v>総数 （1944人）</c:v>
                </c:pt>
                <c:pt idx="2">
                  <c:v>男性（934人）</c:v>
                </c:pt>
                <c:pt idx="3">
                  <c:v>女性（1010人）</c:v>
                </c:pt>
                <c:pt idx="5">
                  <c:v>18~29歳（206人）</c:v>
                </c:pt>
                <c:pt idx="6">
                  <c:v>30~39歳（241人）</c:v>
                </c:pt>
                <c:pt idx="7">
                  <c:v>40~49歳（292人）</c:v>
                </c:pt>
                <c:pt idx="8">
                  <c:v>50~59歳（306人）</c:v>
                </c:pt>
                <c:pt idx="9">
                  <c:v>60~69歳（352人）</c:v>
                </c:pt>
                <c:pt idx="10">
                  <c:v>70歳以上（547人）</c:v>
                </c:pt>
              </c:strCache>
            </c:strRef>
          </c:cat>
          <c:val>
            <c:numRef>
              <c:f>'2'!$C$9:$C$19</c:f>
              <c:numCache>
                <c:formatCode>General</c:formatCode>
                <c:ptCount val="11"/>
                <c:pt idx="0" formatCode="0.0_ ">
                  <c:v>71.099999999999994</c:v>
                </c:pt>
                <c:pt idx="2" formatCode="0.0_ ">
                  <c:v>63.3</c:v>
                </c:pt>
                <c:pt idx="3" formatCode="0.0_ ">
                  <c:v>78.3</c:v>
                </c:pt>
                <c:pt idx="5" formatCode="0.0_ ">
                  <c:v>59.2</c:v>
                </c:pt>
                <c:pt idx="6" formatCode="0.0_ ">
                  <c:v>59.8</c:v>
                </c:pt>
                <c:pt idx="7" formatCode="0.0_ ">
                  <c:v>64</c:v>
                </c:pt>
                <c:pt idx="8" formatCode="0.0_ ">
                  <c:v>67.599999999999994</c:v>
                </c:pt>
                <c:pt idx="9" formatCode="0.0_ ">
                  <c:v>73.599999999999994</c:v>
                </c:pt>
                <c:pt idx="10" formatCode="0.0_ ">
                  <c:v>84.6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A71-4FE5-AA3A-DAB1ADFDEE93}"/>
            </c:ext>
          </c:extLst>
        </c:ser>
        <c:ser>
          <c:idx val="1"/>
          <c:order val="1"/>
          <c:tx>
            <c:strRef>
              <c:f>'2'!$D$8</c:f>
              <c:strCache>
                <c:ptCount val="1"/>
                <c:pt idx="0">
                  <c:v>利用していない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0A71-4FE5-AA3A-DAB1ADFDEE9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'2'!$B$9:$B$19</c:f>
              <c:strCache>
                <c:ptCount val="11"/>
                <c:pt idx="0">
                  <c:v>総数 （1944人）</c:v>
                </c:pt>
                <c:pt idx="2">
                  <c:v>男性（934人）</c:v>
                </c:pt>
                <c:pt idx="3">
                  <c:v>女性（1010人）</c:v>
                </c:pt>
                <c:pt idx="5">
                  <c:v>18~29歳（206人）</c:v>
                </c:pt>
                <c:pt idx="6">
                  <c:v>30~39歳（241人）</c:v>
                </c:pt>
                <c:pt idx="7">
                  <c:v>40~49歳（292人）</c:v>
                </c:pt>
                <c:pt idx="8">
                  <c:v>50~59歳（306人）</c:v>
                </c:pt>
                <c:pt idx="9">
                  <c:v>60~69歳（352人）</c:v>
                </c:pt>
                <c:pt idx="10">
                  <c:v>70歳以上（547人）</c:v>
                </c:pt>
              </c:strCache>
            </c:strRef>
          </c:cat>
          <c:val>
            <c:numRef>
              <c:f>'2'!$D$9:$D$19</c:f>
              <c:numCache>
                <c:formatCode>General</c:formatCode>
                <c:ptCount val="11"/>
                <c:pt idx="0" formatCode="0.0_ ">
                  <c:v>28.6</c:v>
                </c:pt>
                <c:pt idx="2" formatCode="0.0_ ">
                  <c:v>36.4</c:v>
                </c:pt>
                <c:pt idx="3" formatCode="0.0_ ">
                  <c:v>21.4</c:v>
                </c:pt>
                <c:pt idx="5" formatCode="0.0_ ">
                  <c:v>40.799999999999997</c:v>
                </c:pt>
                <c:pt idx="6" formatCode="0.0_ ">
                  <c:v>40.200000000000003</c:v>
                </c:pt>
                <c:pt idx="7" formatCode="0.0_ ">
                  <c:v>36</c:v>
                </c:pt>
                <c:pt idx="8" formatCode="0.0_ ">
                  <c:v>32</c:v>
                </c:pt>
                <c:pt idx="9" formatCode="0.0_ ">
                  <c:v>25.6</c:v>
                </c:pt>
                <c:pt idx="10" formatCode="0.0_ 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A71-4FE5-AA3A-DAB1ADFDEE93}"/>
            </c:ext>
          </c:extLst>
        </c:ser>
        <c:ser>
          <c:idx val="2"/>
          <c:order val="2"/>
          <c:tx>
            <c:strRef>
              <c:f>'2'!$E$8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A71-4FE5-AA3A-DAB1ADFDEE93}"/>
              </c:ext>
            </c:extLst>
          </c:dPt>
          <c:dLbls>
            <c:dLbl>
              <c:idx val="0"/>
              <c:layout>
                <c:manualLayout>
                  <c:x val="-1.2455516014235005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A71-4FE5-AA3A-DAB1ADFDEE93}"/>
                </c:ext>
              </c:extLst>
            </c:dLbl>
            <c:dLbl>
              <c:idx val="2"/>
              <c:layout>
                <c:manualLayout>
                  <c:x val="-1.6014234875444969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A71-4FE5-AA3A-DAB1ADFDEE93}"/>
                </c:ext>
              </c:extLst>
            </c:dLbl>
            <c:dLbl>
              <c:idx val="3"/>
              <c:layout>
                <c:manualLayout>
                  <c:x val="-1.4184397163120567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A71-4FE5-AA3A-DAB1ADFDEE93}"/>
                </c:ext>
              </c:extLst>
            </c:dLbl>
            <c:dLbl>
              <c:idx val="5"/>
              <c:layout>
                <c:manualLayout>
                  <c:x val="-1.4184397163120697E-2"/>
                  <c:y val="5.407999200378083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A71-4FE5-AA3A-DAB1ADFDEE93}"/>
                </c:ext>
              </c:extLst>
            </c:dLbl>
            <c:dLbl>
              <c:idx val="6"/>
              <c:layout>
                <c:manualLayout>
                  <c:x val="-1.5957446808510769E-2"/>
                  <c:y val="1.0815998400756166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A71-4FE5-AA3A-DAB1ADFDEE93}"/>
                </c:ext>
              </c:extLst>
            </c:dLbl>
            <c:dLbl>
              <c:idx val="7"/>
              <c:layout>
                <c:manualLayout>
                  <c:x val="-1.5957446808510769E-2"/>
                  <c:y val="1.0815998400756166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A71-4FE5-AA3A-DAB1ADFDEE93}"/>
                </c:ext>
              </c:extLst>
            </c:dLbl>
            <c:dLbl>
              <c:idx val="8"/>
              <c:layout>
                <c:manualLayout>
                  <c:x val="-1.5957446808510637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A71-4FE5-AA3A-DAB1ADFDEE93}"/>
                </c:ext>
              </c:extLst>
            </c:dLbl>
            <c:dLbl>
              <c:idx val="9"/>
              <c:layout>
                <c:manualLayout>
                  <c:x val="-1.4184397163120567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A71-4FE5-AA3A-DAB1ADFDEE93}"/>
                </c:ext>
              </c:extLst>
            </c:dLbl>
            <c:dLbl>
              <c:idx val="10"/>
              <c:layout>
                <c:manualLayout>
                  <c:x val="-1.4184397163120567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A71-4FE5-AA3A-DAB1ADFDEE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'2'!$B$9:$B$19</c:f>
              <c:strCache>
                <c:ptCount val="11"/>
                <c:pt idx="0">
                  <c:v>総数 （1944人）</c:v>
                </c:pt>
                <c:pt idx="2">
                  <c:v>男性（934人）</c:v>
                </c:pt>
                <c:pt idx="3">
                  <c:v>女性（1010人）</c:v>
                </c:pt>
                <c:pt idx="5">
                  <c:v>18~29歳（206人）</c:v>
                </c:pt>
                <c:pt idx="6">
                  <c:v>30~39歳（241人）</c:v>
                </c:pt>
                <c:pt idx="7">
                  <c:v>40~49歳（292人）</c:v>
                </c:pt>
                <c:pt idx="8">
                  <c:v>50~59歳（306人）</c:v>
                </c:pt>
                <c:pt idx="9">
                  <c:v>60~69歳（352人）</c:v>
                </c:pt>
                <c:pt idx="10">
                  <c:v>70歳以上（547人）</c:v>
                </c:pt>
              </c:strCache>
            </c:strRef>
          </c:cat>
          <c:val>
            <c:numRef>
              <c:f>'2'!$E$9:$E$19</c:f>
              <c:numCache>
                <c:formatCode>General</c:formatCode>
                <c:ptCount val="11"/>
                <c:pt idx="0" formatCode="0.0_ ">
                  <c:v>0.3</c:v>
                </c:pt>
                <c:pt idx="2" formatCode="0.0_ ">
                  <c:v>0.3</c:v>
                </c:pt>
                <c:pt idx="3" formatCode="0.0_ ">
                  <c:v>0.3</c:v>
                </c:pt>
                <c:pt idx="5" formatCode="0.0_ ">
                  <c:v>0</c:v>
                </c:pt>
                <c:pt idx="6" formatCode="0.0_ ">
                  <c:v>0</c:v>
                </c:pt>
                <c:pt idx="7" formatCode="0.0_ ">
                  <c:v>0</c:v>
                </c:pt>
                <c:pt idx="8" formatCode="0.0_ ">
                  <c:v>0.3</c:v>
                </c:pt>
                <c:pt idx="9" formatCode="0.0_ ">
                  <c:v>0.9</c:v>
                </c:pt>
                <c:pt idx="10" formatCode="0.0_ 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0A71-4FE5-AA3A-DAB1ADFDEE9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704086984"/>
        <c:axId val="704089280"/>
      </c:barChart>
      <c:catAx>
        <c:axId val="7040869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04089280"/>
        <c:crosses val="autoZero"/>
        <c:auto val="1"/>
        <c:lblAlgn val="ctr"/>
        <c:lblOffset val="100"/>
        <c:noMultiLvlLbl val="0"/>
      </c:catAx>
      <c:valAx>
        <c:axId val="704089280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_ 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704086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0.05549</cdr:x>
      <cdr:y>0.07278</cdr:y>
    </cdr:from>
    <cdr:to>
      <cdr:x>0.21066</cdr:x>
      <cdr:y>0.13849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2D6762E-4C86-5937-1179-ACFA2B4F8A45}"/>
            </a:ext>
          </a:extLst>
        </cdr:cNvPr>
        <cdr:cNvSpPr txBox="1"/>
      </cdr:nvSpPr>
      <cdr:spPr>
        <a:xfrm xmlns:a="http://schemas.openxmlformats.org/drawingml/2006/main">
          <a:off x="396081" y="317500"/>
          <a:ext cx="1107451" cy="2866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</cdr:x>
      <cdr:y>0.1903</cdr:y>
    </cdr:from>
    <cdr:to>
      <cdr:x>0.11636</cdr:x>
      <cdr:y>0.26368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5988E784-732E-7469-1B25-30A0CD255323}"/>
            </a:ext>
          </a:extLst>
        </cdr:cNvPr>
        <cdr:cNvSpPr txBox="1"/>
      </cdr:nvSpPr>
      <cdr:spPr>
        <a:xfrm xmlns:a="http://schemas.openxmlformats.org/drawingml/2006/main">
          <a:off x="0" y="830185"/>
          <a:ext cx="830496" cy="3201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</cdr:x>
      <cdr:y>0.39879</cdr:y>
    </cdr:from>
    <cdr:to>
      <cdr:x>0.14615</cdr:x>
      <cdr:y>0.47055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242F058-BD0C-E2C6-0336-99F5AC7DB51D}"/>
            </a:ext>
          </a:extLst>
        </cdr:cNvPr>
        <cdr:cNvSpPr txBox="1"/>
      </cdr:nvSpPr>
      <cdr:spPr>
        <a:xfrm xmlns:a="http://schemas.openxmlformats.org/drawingml/2006/main">
          <a:off x="0" y="1739696"/>
          <a:ext cx="1043104" cy="313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AEBD8-125B-41F9-93F0-4FC10C76568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B85A3-9AFF-4631-9CCD-701A0363E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4351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AEBD8-125B-41F9-93F0-4FC10C76568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B85A3-9AFF-4631-9CCD-701A0363E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342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AEBD8-125B-41F9-93F0-4FC10C76568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B85A3-9AFF-4631-9CCD-701A0363E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80371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7787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2513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13404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78219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504723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16021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53926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AEBD8-125B-41F9-93F0-4FC10C76568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B85A3-9AFF-4631-9CCD-701A0363E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885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AEBD8-125B-41F9-93F0-4FC10C76568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B85A3-9AFF-4631-9CCD-701A0363E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7477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AEBD8-125B-41F9-93F0-4FC10C76568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B85A3-9AFF-4631-9CCD-701A0363E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199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AEBD8-125B-41F9-93F0-4FC10C76568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B85A3-9AFF-4631-9CCD-701A0363E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576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AEBD8-125B-41F9-93F0-4FC10C76568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B85A3-9AFF-4631-9CCD-701A0363E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2529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AEBD8-125B-41F9-93F0-4FC10C76568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B85A3-9AFF-4631-9CCD-701A0363E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2256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AEBD8-125B-41F9-93F0-4FC10C76568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B85A3-9AFF-4631-9CCD-701A0363E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303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AEBD8-125B-41F9-93F0-4FC10C76568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B85A3-9AFF-4631-9CCD-701A0363E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8487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AEBD8-125B-41F9-93F0-4FC10C76568E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B85A3-9AFF-4631-9CCD-701A0363EC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9805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72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40EC525D-869E-5D57-E750-1EE30FB2D38F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90500" y="1003300"/>
          <a:ext cx="8724900" cy="551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989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2022-09-14T08:47:28Z</dcterms:created>
  <dcterms:modified xsi:type="dcterms:W3CDTF">2022-09-14T08:47:28Z</dcterms:modified>
</cp:coreProperties>
</file>