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ja-JP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>
                <a:effectLst/>
              </a:rPr>
              <a:t>所有世帯の居住地から空き家までの所要時間（総数・所有世帯が居住する住宅別）</a:t>
            </a:r>
            <a:endParaRPr lang="en-US" altLang="ja-JP" sz="1400" b="0" i="0" u="none" strike="noStrike" baseline="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1351561403284881"/>
          <c:y val="0.14072946311208667"/>
          <c:w val="0.85235556860092654"/>
          <c:h val="0.61146339284574847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'3'!$C$8</c:f>
              <c:strCache>
                <c:ptCount val="1"/>
                <c:pt idx="0">
                  <c:v>徒歩圏内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9.724473257698556E-3"/>
                  <c:y val="-6.482216465243302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58A-4126-A7DE-5DEC2E87D7DD}"/>
                </c:ext>
              </c:extLst>
            </c:dLbl>
            <c:dLbl>
              <c:idx val="1"/>
              <c:layout>
                <c:manualLayout>
                  <c:x val="1.782820097244732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58A-4126-A7DE-5DEC2E87D7D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'3'!$B$9:$B$13</c:f>
              <c:strCache>
                <c:ptCount val="5"/>
                <c:pt idx="0">
                  <c:v>総数 (n=3,912)</c:v>
                </c:pt>
                <c:pt idx="1">
                  <c:v>戸建ての持家 (n=3,139)</c:v>
                </c:pt>
                <c:pt idx="2">
                  <c:v>共同住宅等の持家(n=444)</c:v>
                </c:pt>
                <c:pt idx="3">
                  <c:v>借家(n=324)</c:v>
                </c:pt>
                <c:pt idx="4">
                  <c:v>その他(n=5)</c:v>
                </c:pt>
              </c:strCache>
            </c:strRef>
          </c:cat>
          <c:val>
            <c:numRef>
              <c:f>'3'!$C$9:$C$13</c:f>
              <c:numCache>
                <c:formatCode>General</c:formatCode>
                <c:ptCount val="5"/>
                <c:pt idx="0">
                  <c:v>35.6</c:v>
                </c:pt>
                <c:pt idx="1">
                  <c:v>42.1</c:v>
                </c:pt>
                <c:pt idx="2">
                  <c:v>11.700000000000001</c:v>
                </c:pt>
                <c:pt idx="3">
                  <c:v>5.2</c:v>
                </c:pt>
                <c:pt idx="4" formatCode="0.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58A-4126-A7DE-5DEC2E87D7DD}"/>
            </c:ext>
          </c:extLst>
        </c:ser>
        <c:ser>
          <c:idx val="1"/>
          <c:order val="1"/>
          <c:tx>
            <c:strRef>
              <c:f>'3'!$D$8</c:f>
              <c:strCache>
                <c:ptCount val="1"/>
                <c:pt idx="0">
                  <c:v>車・電車などで1時間以内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'3'!$B$9:$B$13</c:f>
              <c:strCache>
                <c:ptCount val="5"/>
                <c:pt idx="0">
                  <c:v>総数 (n=3,912)</c:v>
                </c:pt>
                <c:pt idx="1">
                  <c:v>戸建ての持家 (n=3,139)</c:v>
                </c:pt>
                <c:pt idx="2">
                  <c:v>共同住宅等の持家(n=444)</c:v>
                </c:pt>
                <c:pt idx="3">
                  <c:v>借家(n=324)</c:v>
                </c:pt>
                <c:pt idx="4">
                  <c:v>その他(n=5)</c:v>
                </c:pt>
              </c:strCache>
            </c:strRef>
          </c:cat>
          <c:val>
            <c:numRef>
              <c:f>'3'!$D$9:$D$13</c:f>
              <c:numCache>
                <c:formatCode>General</c:formatCode>
                <c:ptCount val="5"/>
                <c:pt idx="0">
                  <c:v>35.6</c:v>
                </c:pt>
                <c:pt idx="1">
                  <c:v>35.799999999999997</c:v>
                </c:pt>
                <c:pt idx="2">
                  <c:v>37.200000000000003</c:v>
                </c:pt>
                <c:pt idx="3">
                  <c:v>31.8</c:v>
                </c:pt>
                <c:pt idx="4" formatCode="0.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58A-4126-A7DE-5DEC2E87D7DD}"/>
            </c:ext>
          </c:extLst>
        </c:ser>
        <c:ser>
          <c:idx val="2"/>
          <c:order val="2"/>
          <c:tx>
            <c:strRef>
              <c:f>'3'!$E$8</c:f>
              <c:strCache>
                <c:ptCount val="1"/>
                <c:pt idx="0">
                  <c:v>車・電車などで1時間超~3時間以内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'3'!$B$9:$B$13</c:f>
              <c:strCache>
                <c:ptCount val="5"/>
                <c:pt idx="0">
                  <c:v>総数 (n=3,912)</c:v>
                </c:pt>
                <c:pt idx="1">
                  <c:v>戸建ての持家 (n=3,139)</c:v>
                </c:pt>
                <c:pt idx="2">
                  <c:v>共同住宅等の持家(n=444)</c:v>
                </c:pt>
                <c:pt idx="3">
                  <c:v>借家(n=324)</c:v>
                </c:pt>
                <c:pt idx="4">
                  <c:v>その他(n=5)</c:v>
                </c:pt>
              </c:strCache>
            </c:strRef>
          </c:cat>
          <c:val>
            <c:numRef>
              <c:f>'3'!$E$9:$E$13</c:f>
              <c:numCache>
                <c:formatCode>General</c:formatCode>
                <c:ptCount val="5"/>
                <c:pt idx="0">
                  <c:v>15.7</c:v>
                </c:pt>
                <c:pt idx="1">
                  <c:v>12.9</c:v>
                </c:pt>
                <c:pt idx="2">
                  <c:v>25</c:v>
                </c:pt>
                <c:pt idx="3">
                  <c:v>29.9</c:v>
                </c:pt>
                <c:pt idx="4" formatCode="0.0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58A-4126-A7DE-5DEC2E87D7DD}"/>
            </c:ext>
          </c:extLst>
        </c:ser>
        <c:ser>
          <c:idx val="3"/>
          <c:order val="3"/>
          <c:tx>
            <c:strRef>
              <c:f>'3'!$F$8</c:f>
              <c:strCache>
                <c:ptCount val="1"/>
                <c:pt idx="0">
                  <c:v>車・電車などで3時間超</c:v>
                </c:pt>
              </c:strCache>
            </c:strRef>
          </c:tx>
          <c:spPr>
            <a:solidFill>
              <a:srgbClr val="6475B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'3'!$B$9:$B$13</c:f>
              <c:strCache>
                <c:ptCount val="5"/>
                <c:pt idx="0">
                  <c:v>総数 (n=3,912)</c:v>
                </c:pt>
                <c:pt idx="1">
                  <c:v>戸建ての持家 (n=3,139)</c:v>
                </c:pt>
                <c:pt idx="2">
                  <c:v>共同住宅等の持家(n=444)</c:v>
                </c:pt>
                <c:pt idx="3">
                  <c:v>借家(n=324)</c:v>
                </c:pt>
                <c:pt idx="4">
                  <c:v>その他(n=5)</c:v>
                </c:pt>
              </c:strCache>
            </c:strRef>
          </c:cat>
          <c:val>
            <c:numRef>
              <c:f>'3'!$F$9:$F$13</c:f>
              <c:numCache>
                <c:formatCode>General</c:formatCode>
                <c:ptCount val="5"/>
                <c:pt idx="0">
                  <c:v>12.5</c:v>
                </c:pt>
                <c:pt idx="1">
                  <c:v>8.6999999999999993</c:v>
                </c:pt>
                <c:pt idx="2">
                  <c:v>25.2</c:v>
                </c:pt>
                <c:pt idx="3">
                  <c:v>32.4</c:v>
                </c:pt>
                <c:pt idx="4" formatCode="0.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58A-4126-A7DE-5DEC2E87D7DD}"/>
            </c:ext>
          </c:extLst>
        </c:ser>
        <c:ser>
          <c:idx val="4"/>
          <c:order val="4"/>
          <c:tx>
            <c:strRef>
              <c:f>'3'!$G$8</c:f>
              <c:strCache>
                <c:ptCount val="1"/>
                <c:pt idx="0">
                  <c:v>不詳</c:v>
                </c:pt>
              </c:strCache>
            </c:strRef>
          </c:tx>
          <c:spPr>
            <a:solidFill>
              <a:srgbClr val="ACB5D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'3'!$B$9:$B$13</c:f>
              <c:strCache>
                <c:ptCount val="5"/>
                <c:pt idx="0">
                  <c:v>総数 (n=3,912)</c:v>
                </c:pt>
                <c:pt idx="1">
                  <c:v>戸建ての持家 (n=3,139)</c:v>
                </c:pt>
                <c:pt idx="2">
                  <c:v>共同住宅等の持家(n=444)</c:v>
                </c:pt>
                <c:pt idx="3">
                  <c:v>借家(n=324)</c:v>
                </c:pt>
                <c:pt idx="4">
                  <c:v>その他(n=5)</c:v>
                </c:pt>
              </c:strCache>
            </c:strRef>
          </c:cat>
          <c:val>
            <c:numRef>
              <c:f>'3'!$G$9:$G$13</c:f>
              <c:numCache>
                <c:formatCode>General</c:formatCode>
                <c:ptCount val="5"/>
                <c:pt idx="0">
                  <c:v>0.6</c:v>
                </c:pt>
                <c:pt idx="1">
                  <c:v>0.6</c:v>
                </c:pt>
                <c:pt idx="2">
                  <c:v>0.89999999999999991</c:v>
                </c:pt>
                <c:pt idx="3">
                  <c:v>0.6</c:v>
                </c:pt>
                <c:pt idx="4" formatCode="0.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58A-4126-A7DE-5DEC2E87D7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134464895"/>
        <c:axId val="116584463"/>
      </c:barChart>
      <c:catAx>
        <c:axId val="134464895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16584463"/>
        <c:crosses val="autoZero"/>
        <c:auto val="1"/>
        <c:lblAlgn val="ctr"/>
        <c:lblOffset val="100"/>
        <c:noMultiLvlLbl val="0"/>
      </c:catAx>
      <c:valAx>
        <c:axId val="116584463"/>
        <c:scaling>
          <c:orientation val="minMax"/>
          <c:max val="10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lang="ja-JP"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ja-JP"/>
                  <a:t>(%)</a:t>
                </a:r>
                <a:endParaRPr lang="ja-JP" altLang="en-US"/>
              </a:p>
            </c:rich>
          </c:tx>
          <c:layout>
            <c:manualLayout>
              <c:xMode val="edge"/>
              <c:yMode val="edge"/>
              <c:x val="0.4760679074779518"/>
              <c:y val="0.8227812210996424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lang="ja-JP"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0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34464895"/>
        <c:crosses val="autoZero"/>
        <c:crossBetween val="between"/>
        <c:majorUnit val="20"/>
        <c:minorUnit val="2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247357405098332"/>
          <c:y val="0.88287176903688702"/>
          <c:w val="0.72016849803975147"/>
          <c:h val="4.188673846557967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4EB74-0557-42B6-9515-1E80E825692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745B0-1B30-4B7B-B983-DC4AE6E7F3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8556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4EB74-0557-42B6-9515-1E80E825692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745B0-1B30-4B7B-B983-DC4AE6E7F3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2427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4EB74-0557-42B6-9515-1E80E825692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745B0-1B30-4B7B-B983-DC4AE6E7F3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79462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570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41238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9348839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0289820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0967446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8473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099451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4EB74-0557-42B6-9515-1E80E825692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745B0-1B30-4B7B-B983-DC4AE6E7F3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8566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4EB74-0557-42B6-9515-1E80E825692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745B0-1B30-4B7B-B983-DC4AE6E7F3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5987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4EB74-0557-42B6-9515-1E80E825692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745B0-1B30-4B7B-B983-DC4AE6E7F3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412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4EB74-0557-42B6-9515-1E80E825692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745B0-1B30-4B7B-B983-DC4AE6E7F3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5746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4EB74-0557-42B6-9515-1E80E825692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745B0-1B30-4B7B-B983-DC4AE6E7F3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3317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4EB74-0557-42B6-9515-1E80E825692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745B0-1B30-4B7B-B983-DC4AE6E7F3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8965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4EB74-0557-42B6-9515-1E80E825692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745B0-1B30-4B7B-B983-DC4AE6E7F3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1787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4EB74-0557-42B6-9515-1E80E825692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745B0-1B30-4B7B-B983-DC4AE6E7F3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1278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4EB74-0557-42B6-9515-1E80E825692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745B0-1B30-4B7B-B983-DC4AE6E7F3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2174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276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9CBBCF59-EDC4-44E4-A4B1-32B59B7B040F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33350" y="1076324"/>
          <a:ext cx="8915400" cy="53149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9473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メイリオ</vt:lpstr>
      <vt:lpstr>游ゴシック</vt:lpstr>
      <vt:lpstr>游ゴシック Light</vt:lpstr>
      <vt:lpstr>Arial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2022-09-14T08:46:10Z</dcterms:created>
  <dcterms:modified xsi:type="dcterms:W3CDTF">2022-09-14T08:46:10Z</dcterms:modified>
</cp:coreProperties>
</file>