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所有世帯の居住地から空き家までの所要時間（総数・所有世帯が居住する住宅別）</a:t>
            </a:r>
            <a:endParaRPr lang="en-US" altLang="ja-JP" sz="1400" b="0" i="0" u="none" strike="noStrike" baseline="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1351561403284881"/>
          <c:y val="0.14072946311208667"/>
          <c:w val="0.85235556860092654"/>
          <c:h val="0.6114633928457484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徒歩圏内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9.724473257698556E-3"/>
                  <c:y val="-6.48221646524330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8A-4126-A7DE-5DEC2E87D7DD}"/>
                </c:ext>
              </c:extLst>
            </c:dLbl>
            <c:dLbl>
              <c:idx val="1"/>
              <c:layout>
                <c:manualLayout>
                  <c:x val="1.78282009724473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8A-4126-A7DE-5DEC2E87D7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'3'!$B$9:$B$13</c:f>
              <c:strCache>
                <c:ptCount val="5"/>
                <c:pt idx="0">
                  <c:v>総数 (n=3,912)</c:v>
                </c:pt>
                <c:pt idx="1">
                  <c:v>戸建ての持家 (n=3,139)</c:v>
                </c:pt>
                <c:pt idx="2">
                  <c:v>共同住宅等の持家(n=444)</c:v>
                </c:pt>
                <c:pt idx="3">
                  <c:v>借家(n=324)</c:v>
                </c:pt>
                <c:pt idx="4">
                  <c:v>その他(n=5)</c:v>
                </c:pt>
              </c:strCache>
            </c:strRef>
          </c:cat>
          <c:val>
            <c:numRef>
              <c:f>'3'!$C$9:$C$13</c:f>
              <c:numCache>
                <c:formatCode>General</c:formatCode>
                <c:ptCount val="5"/>
                <c:pt idx="0">
                  <c:v>35.6</c:v>
                </c:pt>
                <c:pt idx="1">
                  <c:v>42.1</c:v>
                </c:pt>
                <c:pt idx="2">
                  <c:v>11.700000000000001</c:v>
                </c:pt>
                <c:pt idx="3">
                  <c:v>5.2</c:v>
                </c:pt>
                <c:pt idx="4" formatCode="0.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8A-4126-A7DE-5DEC2E87D7DD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車・電車などで1時間以内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'3'!$B$9:$B$13</c:f>
              <c:strCache>
                <c:ptCount val="5"/>
                <c:pt idx="0">
                  <c:v>総数 (n=3,912)</c:v>
                </c:pt>
                <c:pt idx="1">
                  <c:v>戸建ての持家 (n=3,139)</c:v>
                </c:pt>
                <c:pt idx="2">
                  <c:v>共同住宅等の持家(n=444)</c:v>
                </c:pt>
                <c:pt idx="3">
                  <c:v>借家(n=324)</c:v>
                </c:pt>
                <c:pt idx="4">
                  <c:v>その他(n=5)</c:v>
                </c:pt>
              </c:strCache>
            </c:strRef>
          </c:cat>
          <c:val>
            <c:numRef>
              <c:f>'3'!$D$9:$D$13</c:f>
              <c:numCache>
                <c:formatCode>General</c:formatCode>
                <c:ptCount val="5"/>
                <c:pt idx="0">
                  <c:v>35.6</c:v>
                </c:pt>
                <c:pt idx="1">
                  <c:v>35.799999999999997</c:v>
                </c:pt>
                <c:pt idx="2">
                  <c:v>37.200000000000003</c:v>
                </c:pt>
                <c:pt idx="3">
                  <c:v>31.8</c:v>
                </c:pt>
                <c:pt idx="4" formatCode="0.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8A-4126-A7DE-5DEC2E87D7DD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車・電車などで1時間超~3時間以内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'3'!$B$9:$B$13</c:f>
              <c:strCache>
                <c:ptCount val="5"/>
                <c:pt idx="0">
                  <c:v>総数 (n=3,912)</c:v>
                </c:pt>
                <c:pt idx="1">
                  <c:v>戸建ての持家 (n=3,139)</c:v>
                </c:pt>
                <c:pt idx="2">
                  <c:v>共同住宅等の持家(n=444)</c:v>
                </c:pt>
                <c:pt idx="3">
                  <c:v>借家(n=324)</c:v>
                </c:pt>
                <c:pt idx="4">
                  <c:v>その他(n=5)</c:v>
                </c:pt>
              </c:strCache>
            </c:strRef>
          </c:cat>
          <c:val>
            <c:numRef>
              <c:f>'3'!$E$9:$E$13</c:f>
              <c:numCache>
                <c:formatCode>General</c:formatCode>
                <c:ptCount val="5"/>
                <c:pt idx="0">
                  <c:v>15.7</c:v>
                </c:pt>
                <c:pt idx="1">
                  <c:v>12.9</c:v>
                </c:pt>
                <c:pt idx="2">
                  <c:v>25</c:v>
                </c:pt>
                <c:pt idx="3">
                  <c:v>29.9</c:v>
                </c:pt>
                <c:pt idx="4" formatCode="0.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8A-4126-A7DE-5DEC2E87D7DD}"/>
            </c:ext>
          </c:extLst>
        </c:ser>
        <c:ser>
          <c:idx val="3"/>
          <c:order val="3"/>
          <c:tx>
            <c:strRef>
              <c:f>'3'!$F$8</c:f>
              <c:strCache>
                <c:ptCount val="1"/>
                <c:pt idx="0">
                  <c:v>車・電車などで3時間超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'3'!$B$9:$B$13</c:f>
              <c:strCache>
                <c:ptCount val="5"/>
                <c:pt idx="0">
                  <c:v>総数 (n=3,912)</c:v>
                </c:pt>
                <c:pt idx="1">
                  <c:v>戸建ての持家 (n=3,139)</c:v>
                </c:pt>
                <c:pt idx="2">
                  <c:v>共同住宅等の持家(n=444)</c:v>
                </c:pt>
                <c:pt idx="3">
                  <c:v>借家(n=324)</c:v>
                </c:pt>
                <c:pt idx="4">
                  <c:v>その他(n=5)</c:v>
                </c:pt>
              </c:strCache>
            </c:strRef>
          </c:cat>
          <c:val>
            <c:numRef>
              <c:f>'3'!$F$9:$F$13</c:f>
              <c:numCache>
                <c:formatCode>General</c:formatCode>
                <c:ptCount val="5"/>
                <c:pt idx="0">
                  <c:v>12.5</c:v>
                </c:pt>
                <c:pt idx="1">
                  <c:v>8.6999999999999993</c:v>
                </c:pt>
                <c:pt idx="2">
                  <c:v>25.2</c:v>
                </c:pt>
                <c:pt idx="3">
                  <c:v>32.4</c:v>
                </c:pt>
                <c:pt idx="4" formatCode="0.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58A-4126-A7DE-5DEC2E87D7DD}"/>
            </c:ext>
          </c:extLst>
        </c:ser>
        <c:ser>
          <c:idx val="4"/>
          <c:order val="4"/>
          <c:tx>
            <c:strRef>
              <c:f>'3'!$G$8</c:f>
              <c:strCache>
                <c:ptCount val="1"/>
                <c:pt idx="0">
                  <c:v>不詳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'3'!$B$9:$B$13</c:f>
              <c:strCache>
                <c:ptCount val="5"/>
                <c:pt idx="0">
                  <c:v>総数 (n=3,912)</c:v>
                </c:pt>
                <c:pt idx="1">
                  <c:v>戸建ての持家 (n=3,139)</c:v>
                </c:pt>
                <c:pt idx="2">
                  <c:v>共同住宅等の持家(n=444)</c:v>
                </c:pt>
                <c:pt idx="3">
                  <c:v>借家(n=324)</c:v>
                </c:pt>
                <c:pt idx="4">
                  <c:v>その他(n=5)</c:v>
                </c:pt>
              </c:strCache>
            </c:strRef>
          </c:cat>
          <c:val>
            <c:numRef>
              <c:f>'3'!$G$9:$G$13</c:f>
              <c:numCache>
                <c:formatCode>General</c:formatCode>
                <c:ptCount val="5"/>
                <c:pt idx="0">
                  <c:v>0.6</c:v>
                </c:pt>
                <c:pt idx="1">
                  <c:v>0.6</c:v>
                </c:pt>
                <c:pt idx="2">
                  <c:v>0.89999999999999991</c:v>
                </c:pt>
                <c:pt idx="3">
                  <c:v>0.6</c:v>
                </c:pt>
                <c:pt idx="4" formatCode="0.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58A-4126-A7DE-5DEC2E87D7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34464895"/>
        <c:axId val="116584463"/>
      </c:barChart>
      <c:catAx>
        <c:axId val="1344648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6584463"/>
        <c:crosses val="autoZero"/>
        <c:auto val="1"/>
        <c:lblAlgn val="ctr"/>
        <c:lblOffset val="100"/>
        <c:noMultiLvlLbl val="0"/>
      </c:catAx>
      <c:valAx>
        <c:axId val="116584463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4760679074779518"/>
              <c:y val="0.822781221099642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4464895"/>
        <c:crosses val="autoZero"/>
        <c:crossBetween val="between"/>
        <c:majorUnit val="20"/>
        <c:min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47357405098332"/>
          <c:y val="0.88287176903688702"/>
          <c:w val="0.72016849803975147"/>
          <c:h val="4.18867384655796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55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427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946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57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4123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34883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28982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96744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47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9945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56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98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74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331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6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78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27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4EB74-0557-42B6-9515-1E80E825692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745B0-1B30-4B7B-B983-DC4AE6E7F3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17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7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CBBCF59-EDC4-44E4-A4B1-32B59B7B040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3350" y="1076324"/>
          <a:ext cx="8915400" cy="5314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47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2022-09-14T08:46:10Z</dcterms:created>
  <dcterms:modified xsi:type="dcterms:W3CDTF">2022-09-14T08:46:10Z</dcterms:modified>
</cp:coreProperties>
</file>