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腐朽・破損の状態（総数・利用現況別）</a:t>
            </a:r>
            <a:endParaRPr lang="en-US" altLang="ja-JP" sz="1400" b="0" i="0" u="none" strike="noStrike" baseline="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1351561403284881"/>
          <c:y val="0.14072946311208667"/>
          <c:w val="0.85235556860092654"/>
          <c:h val="0.611463392845748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屋根の変形や柱の傾きなどが生じている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724473257698556E-3"/>
                  <c:y val="-6.4822164652433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C2-471B-91DD-8D0ABBC56F48}"/>
                </c:ext>
              </c:extLst>
            </c:dLbl>
            <c:dLbl>
              <c:idx val="1"/>
              <c:layout>
                <c:manualLayout>
                  <c:x val="1.7828200972447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C2-471B-91DD-8D0ABBC56F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'1'!$C$9:$C$13</c:f>
              <c:numCache>
                <c:formatCode>0.0</c:formatCode>
                <c:ptCount val="5"/>
                <c:pt idx="0">
                  <c:v>22.400000000000002</c:v>
                </c:pt>
                <c:pt idx="1">
                  <c:v>8.2000000000000011</c:v>
                </c:pt>
                <c:pt idx="2">
                  <c:v>8.6</c:v>
                </c:pt>
                <c:pt idx="3">
                  <c:v>21.2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C2-471B-91DD-8D0ABBC56F48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住宅の外回りまたは室内に全体的に腐朽・破損がある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'1'!$D$9:$D$13</c:f>
              <c:numCache>
                <c:formatCode>0.0</c:formatCode>
                <c:ptCount val="5"/>
                <c:pt idx="0">
                  <c:v>0.8</c:v>
                </c:pt>
                <c:pt idx="1">
                  <c:v>0.1</c:v>
                </c:pt>
                <c:pt idx="2">
                  <c:v>0</c:v>
                </c:pt>
                <c:pt idx="3">
                  <c:v>1</c:v>
                </c:pt>
                <c:pt idx="4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C2-471B-91DD-8D0ABBC56F48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住宅の外回りまたは室内に部分的に腐朽・破損がある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'1'!$E$9:$E$13</c:f>
              <c:numCache>
                <c:formatCode>0.0</c:formatCode>
                <c:ptCount val="5"/>
                <c:pt idx="0">
                  <c:v>31.6</c:v>
                </c:pt>
                <c:pt idx="1">
                  <c:v>25.3</c:v>
                </c:pt>
                <c:pt idx="2">
                  <c:v>33.900000000000006</c:v>
                </c:pt>
                <c:pt idx="3">
                  <c:v>39.4</c:v>
                </c:pt>
                <c:pt idx="4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C2-471B-91DD-8D0ABBC56F48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腐朽・破損無し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'1'!$F$9:$F$13</c:f>
              <c:numCache>
                <c:formatCode>0.0</c:formatCode>
                <c:ptCount val="5"/>
                <c:pt idx="0">
                  <c:v>39.200000000000003</c:v>
                </c:pt>
                <c:pt idx="1">
                  <c:v>61.7</c:v>
                </c:pt>
                <c:pt idx="2">
                  <c:v>54.6</c:v>
                </c:pt>
                <c:pt idx="3">
                  <c:v>30.599999999999998</c:v>
                </c:pt>
                <c:pt idx="4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C2-471B-91DD-8D0ABBC56F48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不詳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'1'!$B$9:$B$13</c:f>
              <c:strCache>
                <c:ptCount val="5"/>
                <c:pt idx="0">
                  <c:v>総数 (n=3,912)</c:v>
                </c:pt>
                <c:pt idx="1">
                  <c:v>二次的住宅・別荘用 (n=1,009)</c:v>
                </c:pt>
                <c:pt idx="2">
                  <c:v>貸家用(n=174)</c:v>
                </c:pt>
                <c:pt idx="3">
                  <c:v>売却用(n=500)</c:v>
                </c:pt>
                <c:pt idx="4">
                  <c:v>その他(n=2,065)</c:v>
                </c:pt>
              </c:strCache>
            </c:strRef>
          </c:cat>
          <c:val>
            <c:numRef>
              <c:f>'1'!$G$9:$G$13</c:f>
              <c:numCache>
                <c:formatCode>0.0</c:formatCode>
                <c:ptCount val="5"/>
                <c:pt idx="0">
                  <c:v>6.1</c:v>
                </c:pt>
                <c:pt idx="1">
                  <c:v>4.7</c:v>
                </c:pt>
                <c:pt idx="2">
                  <c:v>2.9000000000000004</c:v>
                </c:pt>
                <c:pt idx="3">
                  <c:v>7.8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6C2-471B-91DD-8D0ABBC56F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34464895"/>
        <c:axId val="116584463"/>
      </c:barChart>
      <c:catAx>
        <c:axId val="1344648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584463"/>
        <c:crosses val="autoZero"/>
        <c:auto val="1"/>
        <c:lblAlgn val="ctr"/>
        <c:lblOffset val="100"/>
        <c:noMultiLvlLbl val="0"/>
      </c:catAx>
      <c:valAx>
        <c:axId val="116584463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4760679074779518"/>
              <c:y val="0.822781221099642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64895"/>
        <c:crosses val="autoZero"/>
        <c:crossBetween val="between"/>
        <c:majorUnit val="20"/>
        <c:min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"/>
          <c:y val="0.9076849227089081"/>
          <c:w val="0.9"/>
          <c:h val="4.193878785056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63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17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225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6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154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15498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03799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55878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591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9813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2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05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14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24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2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13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16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01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2C4E4-CA16-43F3-94EC-5BCE9DC40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31870-ED45-42F1-BCF0-4A82DBC244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8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99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7072B91-7467-4678-834A-B4C68255137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66799"/>
          <a:ext cx="8991600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85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2022-09-14T08:46:12Z</dcterms:created>
  <dcterms:modified xsi:type="dcterms:W3CDTF">2022-09-14T08:46:12Z</dcterms:modified>
</cp:coreProperties>
</file>