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政府に対する要望について 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35302879841112217"/>
          <c:y val="8.090614886731390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'26'!$B$8:$B$41</c:f>
              <c:strCache>
                <c:ptCount val="34"/>
                <c:pt idx="0">
                  <c:v>医療・年金等の社会保障の整備</c:v>
                </c:pt>
                <c:pt idx="1">
                  <c:v>新型コロナウイルス感染症への対応</c:v>
                </c:pt>
                <c:pt idx="2">
                  <c:v>景気対策</c:v>
                </c:pt>
                <c:pt idx="3">
                  <c:v>高齢社会対策</c:v>
                </c:pt>
                <c:pt idx="4">
                  <c:v>防衛・安全保障</c:v>
                </c:pt>
                <c:pt idx="5">
                  <c:v>少子化対策</c:v>
                </c:pt>
                <c:pt idx="6">
                  <c:v>雇用・労働問題への対応</c:v>
                </c:pt>
                <c:pt idx="7">
                  <c:v>物価対策</c:v>
                </c:pt>
                <c:pt idx="8">
                  <c:v>自然環境の保護・地球環境保全・公害対策</c:v>
                </c:pt>
                <c:pt idx="9">
                  <c:v>防災</c:v>
                </c:pt>
                <c:pt idx="10">
                  <c:v>税制改革</c:v>
                </c:pt>
                <c:pt idx="11">
                  <c:v>外交・国際協力</c:v>
                </c:pt>
                <c:pt idx="12">
                  <c:v>資源・エネルギー対策</c:v>
                </c:pt>
                <c:pt idx="13">
                  <c:v>教育の振興・青少年の育成</c:v>
                </c:pt>
                <c:pt idx="14">
                  <c:v>財政健全化の推進</c:v>
                </c:pt>
                <c:pt idx="15">
                  <c:v>治安</c:v>
                </c:pt>
                <c:pt idx="16">
                  <c:v>行政改革</c:v>
                </c:pt>
                <c:pt idx="17">
                  <c:v>地域の活性化</c:v>
                </c:pt>
                <c:pt idx="18">
                  <c:v>東京電力福島第一原子力発電所事故への対応</c:v>
                </c:pt>
                <c:pt idx="19">
                  <c:v>新技術の活用促進・新規産業の育成</c:v>
                </c:pt>
                <c:pt idx="20">
                  <c:v>住宅・公共施設・公共交通機関の整備</c:v>
                </c:pt>
                <c:pt idx="21">
                  <c:v>東日本大震災からの復興</c:v>
                </c:pt>
                <c:pt idx="22">
                  <c:v>科学技術の振興</c:v>
                </c:pt>
                <c:pt idx="23">
                  <c:v>中小企業対策</c:v>
                </c:pt>
                <c:pt idx="24">
                  <c:v>交通安全対策</c:v>
                </c:pt>
                <c:pt idx="25">
                  <c:v>消費者問題への対応</c:v>
                </c:pt>
                <c:pt idx="26">
                  <c:v>自殺対策</c:v>
                </c:pt>
                <c:pt idx="27">
                  <c:v>農林水産業対策</c:v>
                </c:pt>
                <c:pt idx="28">
                  <c:v>地方分権の推進</c:v>
                </c:pt>
                <c:pt idx="29">
                  <c:v>男女共同参画社会の推進</c:v>
                </c:pt>
                <c:pt idx="30">
                  <c:v>文化・スポーツの振興</c:v>
                </c:pt>
                <c:pt idx="31">
                  <c:v>市民活動の促進</c:v>
                </c:pt>
                <c:pt idx="32">
                  <c:v>その他</c:v>
                </c:pt>
                <c:pt idx="33">
                  <c:v>無回答</c:v>
                </c:pt>
              </c:strCache>
            </c:strRef>
          </c:cat>
          <c:val>
            <c:numRef>
              <c:f>'26'!$C$8:$C$41</c:f>
              <c:numCache>
                <c:formatCode>0.0</c:formatCode>
                <c:ptCount val="34"/>
                <c:pt idx="0">
                  <c:v>67.400000000000006</c:v>
                </c:pt>
                <c:pt idx="1">
                  <c:v>65.8</c:v>
                </c:pt>
                <c:pt idx="2">
                  <c:v>55.5</c:v>
                </c:pt>
                <c:pt idx="3">
                  <c:v>51.2</c:v>
                </c:pt>
                <c:pt idx="4">
                  <c:v>39.4</c:v>
                </c:pt>
                <c:pt idx="5">
                  <c:v>37.5</c:v>
                </c:pt>
                <c:pt idx="6">
                  <c:v>35</c:v>
                </c:pt>
                <c:pt idx="7">
                  <c:v>32.9</c:v>
                </c:pt>
                <c:pt idx="8">
                  <c:v>32.200000000000003</c:v>
                </c:pt>
                <c:pt idx="9">
                  <c:v>31.6</c:v>
                </c:pt>
                <c:pt idx="10">
                  <c:v>31.3</c:v>
                </c:pt>
                <c:pt idx="11">
                  <c:v>30.4</c:v>
                </c:pt>
                <c:pt idx="12">
                  <c:v>26.3</c:v>
                </c:pt>
                <c:pt idx="13">
                  <c:v>23.9</c:v>
                </c:pt>
                <c:pt idx="14">
                  <c:v>22.4</c:v>
                </c:pt>
                <c:pt idx="15">
                  <c:v>22.4</c:v>
                </c:pt>
                <c:pt idx="16">
                  <c:v>21.5</c:v>
                </c:pt>
                <c:pt idx="17">
                  <c:v>19.399999999999999</c:v>
                </c:pt>
                <c:pt idx="18">
                  <c:v>17.7</c:v>
                </c:pt>
                <c:pt idx="19">
                  <c:v>17.5</c:v>
                </c:pt>
                <c:pt idx="20">
                  <c:v>15.9</c:v>
                </c:pt>
                <c:pt idx="21">
                  <c:v>15.1</c:v>
                </c:pt>
                <c:pt idx="22">
                  <c:v>14.3</c:v>
                </c:pt>
                <c:pt idx="23">
                  <c:v>14.2</c:v>
                </c:pt>
                <c:pt idx="24">
                  <c:v>13.7</c:v>
                </c:pt>
                <c:pt idx="25">
                  <c:v>13.1</c:v>
                </c:pt>
                <c:pt idx="26">
                  <c:v>12.4</c:v>
                </c:pt>
                <c:pt idx="27">
                  <c:v>12.1</c:v>
                </c:pt>
                <c:pt idx="28">
                  <c:v>11.5</c:v>
                </c:pt>
                <c:pt idx="29">
                  <c:v>10.6</c:v>
                </c:pt>
                <c:pt idx="30">
                  <c:v>10</c:v>
                </c:pt>
                <c:pt idx="31">
                  <c:v>5.2</c:v>
                </c:pt>
                <c:pt idx="32">
                  <c:v>4.2</c:v>
                </c:pt>
                <c:pt idx="33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7D-4CCA-8A53-5163169431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500403088"/>
        <c:axId val="1500404736"/>
      </c:barChart>
      <c:catAx>
        <c:axId val="150040308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00404736"/>
        <c:crosses val="autoZero"/>
        <c:auto val="1"/>
        <c:lblAlgn val="ctr"/>
        <c:lblOffset val="100"/>
        <c:noMultiLvlLbl val="0"/>
      </c:catAx>
      <c:valAx>
        <c:axId val="1500404736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500403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0.93973</cdr:x>
      <cdr:y>0.03074</cdr:y>
    </cdr:from>
    <cdr:to>
      <cdr:x>1</cdr:x>
      <cdr:y>0.06497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A01143C0-6C9E-8F43-65EB-C854B8D4C590}"/>
            </a:ext>
          </a:extLst>
        </cdr:cNvPr>
        <cdr:cNvSpPr txBox="1"/>
      </cdr:nvSpPr>
      <cdr:spPr>
        <a:xfrm xmlns:a="http://schemas.openxmlformats.org/drawingml/2006/main">
          <a:off x="6009027" y="241300"/>
          <a:ext cx="385423" cy="2686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0.62363</cdr:x>
      <cdr:y>0.80202</cdr:y>
    </cdr:from>
    <cdr:to>
      <cdr:x>0.9572</cdr:x>
      <cdr:y>0.86329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C8C80386-1BEA-756F-2C3A-82095E16EB77}"/>
            </a:ext>
          </a:extLst>
        </cdr:cNvPr>
        <cdr:cNvSpPr txBox="1"/>
      </cdr:nvSpPr>
      <cdr:spPr>
        <a:xfrm xmlns:a="http://schemas.openxmlformats.org/drawingml/2006/main">
          <a:off x="3987800" y="6294773"/>
          <a:ext cx="2132990" cy="4808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総数　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(n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＝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1,895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人、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M.T.=834.4%)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92E50-170A-4ABC-9519-B55A5CA78A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9369-AE02-427B-B36D-3EDB44D78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94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92E50-170A-4ABC-9519-B55A5CA78A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9369-AE02-427B-B36D-3EDB44D78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0591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92E50-170A-4ABC-9519-B55A5CA78A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9369-AE02-427B-B36D-3EDB44D78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6737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260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9487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7543806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937546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32732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15334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37861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92E50-170A-4ABC-9519-B55A5CA78A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9369-AE02-427B-B36D-3EDB44D78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8428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92E50-170A-4ABC-9519-B55A5CA78A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9369-AE02-427B-B36D-3EDB44D78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463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92E50-170A-4ABC-9519-B55A5CA78A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9369-AE02-427B-B36D-3EDB44D78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9809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92E50-170A-4ABC-9519-B55A5CA78A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9369-AE02-427B-B36D-3EDB44D78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409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92E50-170A-4ABC-9519-B55A5CA78A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9369-AE02-427B-B36D-3EDB44D78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77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92E50-170A-4ABC-9519-B55A5CA78A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9369-AE02-427B-B36D-3EDB44D78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3094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92E50-170A-4ABC-9519-B55A5CA78A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9369-AE02-427B-B36D-3EDB44D78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756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92E50-170A-4ABC-9519-B55A5CA78A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69369-AE02-427B-B36D-3EDB44D78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32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92E50-170A-4ABC-9519-B55A5CA78A2B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69369-AE02-427B-B36D-3EDB44D78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5186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671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9287D8A0-5F23-40F0-A974-B9D248D46E3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33350" y="895351"/>
          <a:ext cx="8820150" cy="5762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616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2022-09-14T08:48:48Z</dcterms:created>
  <dcterms:modified xsi:type="dcterms:W3CDTF">2022-09-14T08:48:48Z</dcterms:modified>
</cp:coreProperties>
</file>