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sz="1400" b="0" i="0" u="none" strike="noStrike" baseline="0" dirty="0">
                <a:effectLst/>
              </a:rPr>
              <a:t>今後は心の豊かさか、物の豊かさか </a:t>
            </a:r>
            <a:r>
              <a:rPr lang="ja-JP" altLang="en-US" sz="1400" b="0" i="0" u="none" strike="noStrike" baseline="0" dirty="0"/>
              <a:t> </a:t>
            </a:r>
            <a:endParaRPr lang="ja-JP" altLang="en-US" dirty="0"/>
          </a:p>
        </c:rich>
      </c:tx>
      <c:layout>
        <c:manualLayout>
          <c:xMode val="edge"/>
          <c:yMode val="edge"/>
          <c:x val="0.30998080614203449"/>
          <c:y val="5.3475935828877002E-3"/>
        </c:manualLayout>
      </c:layout>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8698444844106582"/>
          <c:y val="0.18790295275590549"/>
          <c:w val="0.76297242024557654"/>
          <c:h val="0.60812362204724413"/>
        </c:manualLayout>
      </c:layout>
      <c:barChart>
        <c:barDir val="bar"/>
        <c:grouping val="percentStacked"/>
        <c:varyColors val="0"/>
        <c:ser>
          <c:idx val="0"/>
          <c:order val="0"/>
          <c:tx>
            <c:strRef>
              <c:f>'20'!$C$8</c:f>
              <c:strCache>
                <c:ptCount val="1"/>
                <c:pt idx="0">
                  <c:v>物質的にある程度豊かになったので、これからは心の豊かさやゆとりのある生活をすることに重きをおきたい</c:v>
                </c:pt>
              </c:strCache>
            </c:strRef>
          </c:tx>
          <c:spPr>
            <a:solidFill>
              <a:srgbClr val="2A3151"/>
            </a:solidFill>
            <a:ln>
              <a:noFill/>
            </a:ln>
            <a:effectLst/>
          </c:spPr>
          <c:invertIfNegative val="0"/>
          <c:dPt>
            <c:idx val="3"/>
            <c:invertIfNegative val="0"/>
            <c:bubble3D val="0"/>
            <c:spPr>
              <a:solidFill>
                <a:srgbClr val="790011"/>
              </a:solidFill>
              <a:ln>
                <a:noFill/>
              </a:ln>
              <a:effectLst/>
            </c:spPr>
            <c:extLst>
              <c:ext xmlns:c16="http://schemas.microsoft.com/office/drawing/2014/chart" uri="{C3380CC4-5D6E-409C-BE32-E72D297353CC}">
                <c16:uniqueId val="{00000001-BCA2-4755-AE1F-E27E34A1D624}"/>
              </c:ext>
            </c:extLst>
          </c:dPt>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'20'!$B$9:$B$19</c:f>
              <c:strCache>
                <c:ptCount val="11"/>
                <c:pt idx="0">
                  <c:v>総数 （1,895人）</c:v>
                </c:pt>
                <c:pt idx="2">
                  <c:v>男性（906人）</c:v>
                </c:pt>
                <c:pt idx="3">
                  <c:v>女性（989人）</c:v>
                </c:pt>
                <c:pt idx="5">
                  <c:v>18~29歳（203人）</c:v>
                </c:pt>
                <c:pt idx="6">
                  <c:v>30~39歳（209人）</c:v>
                </c:pt>
                <c:pt idx="7">
                  <c:v>40~49歳（306人）</c:v>
                </c:pt>
                <c:pt idx="8">
                  <c:v>50~59歳（333人）</c:v>
                </c:pt>
                <c:pt idx="9">
                  <c:v>60~69歳（312人）</c:v>
                </c:pt>
                <c:pt idx="10">
                  <c:v>70歳以上（532人）</c:v>
                </c:pt>
              </c:strCache>
            </c:strRef>
          </c:cat>
          <c:val>
            <c:numRef>
              <c:f>'20'!$C$9:$C$19</c:f>
              <c:numCache>
                <c:formatCode>General</c:formatCode>
                <c:ptCount val="11"/>
                <c:pt idx="0" formatCode="0.0">
                  <c:v>11.5</c:v>
                </c:pt>
                <c:pt idx="2" formatCode="0.0">
                  <c:v>10.8</c:v>
                </c:pt>
                <c:pt idx="3" formatCode="0.0">
                  <c:v>12.1</c:v>
                </c:pt>
                <c:pt idx="5" formatCode="0.0">
                  <c:v>10.3</c:v>
                </c:pt>
                <c:pt idx="6" formatCode="0.0">
                  <c:v>11</c:v>
                </c:pt>
                <c:pt idx="7" formatCode="0.0">
                  <c:v>6.5</c:v>
                </c:pt>
                <c:pt idx="8" formatCode="0.0">
                  <c:v>10.5</c:v>
                </c:pt>
                <c:pt idx="9" formatCode="0.0">
                  <c:v>10.9</c:v>
                </c:pt>
                <c:pt idx="10" formatCode="0.0">
                  <c:v>16</c:v>
                </c:pt>
              </c:numCache>
            </c:numRef>
          </c:val>
          <c:extLst>
            <c:ext xmlns:c16="http://schemas.microsoft.com/office/drawing/2014/chart" uri="{C3380CC4-5D6E-409C-BE32-E72D297353CC}">
              <c16:uniqueId val="{00000002-BCA2-4755-AE1F-E27E34A1D624}"/>
            </c:ext>
          </c:extLst>
        </c:ser>
        <c:ser>
          <c:idx val="1"/>
          <c:order val="1"/>
          <c:tx>
            <c:strRef>
              <c:f>'20'!$D$8</c:f>
              <c:strCache>
                <c:ptCount val="1"/>
                <c:pt idx="0">
                  <c:v>どちらかといえば物質的にある程度豊かになったので、これからは心の豊かさやゆとりのある生活をすることに重きをおきたい</c:v>
                </c:pt>
              </c:strCache>
            </c:strRef>
          </c:tx>
          <c:spPr>
            <a:solidFill>
              <a:srgbClr val="00468B"/>
            </a:solidFill>
            <a:ln>
              <a:noFill/>
            </a:ln>
            <a:effectLst/>
          </c:spPr>
          <c:invertIfNegative val="0"/>
          <c:dPt>
            <c:idx val="3"/>
            <c:invertIfNegative val="0"/>
            <c:bubble3D val="0"/>
            <c:spPr>
              <a:solidFill>
                <a:srgbClr val="AF1D36"/>
              </a:solidFill>
              <a:ln>
                <a:noFill/>
              </a:ln>
              <a:effectLst/>
            </c:spPr>
            <c:extLst>
              <c:ext xmlns:c16="http://schemas.microsoft.com/office/drawing/2014/chart" uri="{C3380CC4-5D6E-409C-BE32-E72D297353CC}">
                <c16:uniqueId val="{00000004-BCA2-4755-AE1F-E27E34A1D624}"/>
              </c:ext>
            </c:extLst>
          </c:dPt>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'20'!$B$9:$B$19</c:f>
              <c:strCache>
                <c:ptCount val="11"/>
                <c:pt idx="0">
                  <c:v>総数 （1,895人）</c:v>
                </c:pt>
                <c:pt idx="2">
                  <c:v>男性（906人）</c:v>
                </c:pt>
                <c:pt idx="3">
                  <c:v>女性（989人）</c:v>
                </c:pt>
                <c:pt idx="5">
                  <c:v>18~29歳（203人）</c:v>
                </c:pt>
                <c:pt idx="6">
                  <c:v>30~39歳（209人）</c:v>
                </c:pt>
                <c:pt idx="7">
                  <c:v>40~49歳（306人）</c:v>
                </c:pt>
                <c:pt idx="8">
                  <c:v>50~59歳（333人）</c:v>
                </c:pt>
                <c:pt idx="9">
                  <c:v>60~69歳（312人）</c:v>
                </c:pt>
                <c:pt idx="10">
                  <c:v>70歳以上（532人）</c:v>
                </c:pt>
              </c:strCache>
            </c:strRef>
          </c:cat>
          <c:val>
            <c:numRef>
              <c:f>'20'!$D$9:$D$19</c:f>
              <c:numCache>
                <c:formatCode>General</c:formatCode>
                <c:ptCount val="11"/>
                <c:pt idx="0" formatCode="0.0">
                  <c:v>41.9</c:v>
                </c:pt>
                <c:pt idx="2" formatCode="0.0">
                  <c:v>39.6</c:v>
                </c:pt>
                <c:pt idx="3" formatCode="0.0">
                  <c:v>44</c:v>
                </c:pt>
                <c:pt idx="5" formatCode="0.0">
                  <c:v>30</c:v>
                </c:pt>
                <c:pt idx="6" formatCode="0.0">
                  <c:v>34.9</c:v>
                </c:pt>
                <c:pt idx="7" formatCode="0.0">
                  <c:v>39.5</c:v>
                </c:pt>
                <c:pt idx="8" formatCode="0.0">
                  <c:v>43.2</c:v>
                </c:pt>
                <c:pt idx="9" formatCode="0.0">
                  <c:v>51.3</c:v>
                </c:pt>
                <c:pt idx="10" formatCode="0.0">
                  <c:v>44.2</c:v>
                </c:pt>
              </c:numCache>
            </c:numRef>
          </c:val>
          <c:extLst>
            <c:ext xmlns:c16="http://schemas.microsoft.com/office/drawing/2014/chart" uri="{C3380CC4-5D6E-409C-BE32-E72D297353CC}">
              <c16:uniqueId val="{00000005-BCA2-4755-AE1F-E27E34A1D624}"/>
            </c:ext>
          </c:extLst>
        </c:ser>
        <c:ser>
          <c:idx val="2"/>
          <c:order val="2"/>
          <c:tx>
            <c:strRef>
              <c:f>'20'!$E$8</c:f>
              <c:strCache>
                <c:ptCount val="1"/>
                <c:pt idx="0">
                  <c:v>無回答</c:v>
                </c:pt>
              </c:strCache>
            </c:strRef>
          </c:tx>
          <c:spPr>
            <a:solidFill>
              <a:srgbClr val="0071BC"/>
            </a:solidFill>
            <a:ln>
              <a:noFill/>
            </a:ln>
            <a:effectLst/>
          </c:spPr>
          <c:invertIfNegative val="0"/>
          <c:dPt>
            <c:idx val="3"/>
            <c:invertIfNegative val="0"/>
            <c:bubble3D val="0"/>
            <c:spPr>
              <a:solidFill>
                <a:srgbClr val="E75560"/>
              </a:solidFill>
              <a:ln>
                <a:noFill/>
              </a:ln>
              <a:effectLst/>
            </c:spPr>
            <c:extLst>
              <c:ext xmlns:c16="http://schemas.microsoft.com/office/drawing/2014/chart" uri="{C3380CC4-5D6E-409C-BE32-E72D297353CC}">
                <c16:uniqueId val="{00000007-BCA2-4755-AE1F-E27E34A1D624}"/>
              </c:ext>
            </c:extLst>
          </c:dPt>
          <c:dLbls>
            <c:dLbl>
              <c:idx val="0"/>
              <c:layout>
                <c:manualLayout>
                  <c:x val="3.8387532580957708E-3"/>
                  <c:y val="-2.4964351114799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CA2-4755-AE1F-E27E34A1D624}"/>
                </c:ext>
              </c:extLst>
            </c:dLbl>
            <c:dLbl>
              <c:idx val="2"/>
              <c:layout>
                <c:manualLayout>
                  <c:x val="-6.3546348518366683E-17"/>
                  <c:y val="-2.41770759292449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CA2-4755-AE1F-E27E34A1D624}"/>
                </c:ext>
              </c:extLst>
            </c:dLbl>
            <c:dLbl>
              <c:idx val="3"/>
              <c:layout>
                <c:manualLayout>
                  <c:x val="3.4662045060658577E-3"/>
                  <c:y val="-2.74868896730075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CA2-4755-AE1F-E27E34A1D624}"/>
                </c:ext>
              </c:extLst>
            </c:dLbl>
            <c:dLbl>
              <c:idx val="5"/>
              <c:layout>
                <c:manualLayout>
                  <c:x val="0"/>
                  <c:y val="-2.59740259740259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CA2-4755-AE1F-E27E34A1D624}"/>
                </c:ext>
              </c:extLst>
            </c:dLbl>
            <c:dLbl>
              <c:idx val="6"/>
              <c:layout>
                <c:manualLayout>
                  <c:x val="1.9723865877712033E-3"/>
                  <c:y val="-2.8860028860028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CA2-4755-AE1F-E27E34A1D624}"/>
                </c:ext>
              </c:extLst>
            </c:dLbl>
            <c:dLbl>
              <c:idx val="7"/>
              <c:layout>
                <c:manualLayout>
                  <c:x val="-1.2709269703673337E-16"/>
                  <c:y val="-2.4177075929244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BCA2-4755-AE1F-E27E34A1D624}"/>
                </c:ext>
              </c:extLst>
            </c:dLbl>
            <c:dLbl>
              <c:idx val="8"/>
              <c:layout>
                <c:manualLayout>
                  <c:x val="0"/>
                  <c:y val="-1.91312041873582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CA2-4755-AE1F-E27E34A1D624}"/>
                </c:ext>
              </c:extLst>
            </c:dLbl>
            <c:dLbl>
              <c:idx val="9"/>
              <c:layout>
                <c:manualLayout>
                  <c:x val="-1.9724060624985171E-3"/>
                  <c:y val="-2.42525593859755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CA2-4755-AE1F-E27E34A1D624}"/>
                </c:ext>
              </c:extLst>
            </c:dLbl>
            <c:dLbl>
              <c:idx val="10"/>
              <c:layout>
                <c:manualLayout>
                  <c:x val="3.9447863644427464E-3"/>
                  <c:y val="-2.45400211131986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CA2-4755-AE1F-E27E34A1D624}"/>
                </c:ext>
              </c:extLst>
            </c:dLbl>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65000"/>
                        <a:lumOff val="3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'20'!$B$9:$B$19</c:f>
              <c:strCache>
                <c:ptCount val="11"/>
                <c:pt idx="0">
                  <c:v>総数 （1,895人）</c:v>
                </c:pt>
                <c:pt idx="2">
                  <c:v>男性（906人）</c:v>
                </c:pt>
                <c:pt idx="3">
                  <c:v>女性（989人）</c:v>
                </c:pt>
                <c:pt idx="5">
                  <c:v>18~29歳（203人）</c:v>
                </c:pt>
                <c:pt idx="6">
                  <c:v>30~39歳（209人）</c:v>
                </c:pt>
                <c:pt idx="7">
                  <c:v>40~49歳（306人）</c:v>
                </c:pt>
                <c:pt idx="8">
                  <c:v>50~59歳（333人）</c:v>
                </c:pt>
                <c:pt idx="9">
                  <c:v>60~69歳（312人）</c:v>
                </c:pt>
                <c:pt idx="10">
                  <c:v>70歳以上（532人）</c:v>
                </c:pt>
              </c:strCache>
            </c:strRef>
          </c:cat>
          <c:val>
            <c:numRef>
              <c:f>'20'!$E$9:$E$19</c:f>
              <c:numCache>
                <c:formatCode>General</c:formatCode>
                <c:ptCount val="11"/>
                <c:pt idx="0" formatCode="0.0">
                  <c:v>1.5</c:v>
                </c:pt>
                <c:pt idx="2" formatCode="0.0">
                  <c:v>1</c:v>
                </c:pt>
                <c:pt idx="3" formatCode="0.0">
                  <c:v>2</c:v>
                </c:pt>
                <c:pt idx="5" formatCode="0.0">
                  <c:v>2</c:v>
                </c:pt>
                <c:pt idx="6" formatCode="0.0">
                  <c:v>1</c:v>
                </c:pt>
                <c:pt idx="7" formatCode="0.0">
                  <c:v>0.3</c:v>
                </c:pt>
                <c:pt idx="8" formatCode="0.0">
                  <c:v>0.9</c:v>
                </c:pt>
                <c:pt idx="9" formatCode="0.0">
                  <c:v>1.3</c:v>
                </c:pt>
                <c:pt idx="10" formatCode="0.0">
                  <c:v>2.8</c:v>
                </c:pt>
              </c:numCache>
            </c:numRef>
          </c:val>
          <c:extLst>
            <c:ext xmlns:c16="http://schemas.microsoft.com/office/drawing/2014/chart" uri="{C3380CC4-5D6E-409C-BE32-E72D297353CC}">
              <c16:uniqueId val="{00000010-BCA2-4755-AE1F-E27E34A1D624}"/>
            </c:ext>
          </c:extLst>
        </c:ser>
        <c:ser>
          <c:idx val="3"/>
          <c:order val="3"/>
          <c:tx>
            <c:strRef>
              <c:f>'20'!$F$8</c:f>
              <c:strCache>
                <c:ptCount val="1"/>
                <c:pt idx="0">
                  <c:v>どちらかといえばまだまだ物質的な面で生活を豊かにすることに重きをおきたい</c:v>
                </c:pt>
              </c:strCache>
            </c:strRef>
          </c:tx>
          <c:spPr>
            <a:solidFill>
              <a:srgbClr val="6475BC"/>
            </a:solidFill>
            <a:ln>
              <a:noFill/>
            </a:ln>
            <a:effectLst/>
          </c:spPr>
          <c:invertIfNegative val="0"/>
          <c:dPt>
            <c:idx val="3"/>
            <c:invertIfNegative val="0"/>
            <c:bubble3D val="0"/>
            <c:spPr>
              <a:solidFill>
                <a:srgbClr val="C45184"/>
              </a:solidFill>
              <a:ln>
                <a:noFill/>
              </a:ln>
              <a:effectLst/>
            </c:spPr>
            <c:extLst>
              <c:ext xmlns:c16="http://schemas.microsoft.com/office/drawing/2014/chart" uri="{C3380CC4-5D6E-409C-BE32-E72D297353CC}">
                <c16:uniqueId val="{00000012-BCA2-4755-AE1F-E27E34A1D624}"/>
              </c:ext>
            </c:extLst>
          </c:dPt>
          <c:dLbls>
            <c:dLbl>
              <c:idx val="0"/>
              <c:layout>
                <c:manualLayout>
                  <c:x val="1.6708261906609873E-2"/>
                  <c:y val="2.2980729279655252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CA2-4755-AE1F-E27E34A1D624}"/>
                </c:ext>
              </c:extLst>
            </c:dLbl>
            <c:dLbl>
              <c:idx val="2"/>
              <c:layout>
                <c:manualLayout>
                  <c:x val="2.0885327383262379E-2"/>
                  <c:y val="2.2980729279655252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BCA2-4755-AE1F-E27E34A1D624}"/>
                </c:ext>
              </c:extLst>
            </c:dLbl>
            <c:dLbl>
              <c:idx val="3"/>
              <c:layout>
                <c:manualLayout>
                  <c:x val="2.0885327383262379E-2"/>
                  <c:y val="-2.91832281122336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BCA2-4755-AE1F-E27E34A1D624}"/>
                </c:ext>
              </c:extLst>
            </c:dLbl>
            <c:dLbl>
              <c:idx val="5"/>
              <c:layout>
                <c:manualLayout>
                  <c:x val="1.87967946449362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BCA2-4755-AE1F-E27E34A1D624}"/>
                </c:ext>
              </c:extLst>
            </c:dLbl>
            <c:dLbl>
              <c:idx val="6"/>
              <c:layout>
                <c:manualLayout>
                  <c:x val="1.87967946449362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BCA2-4755-AE1F-E27E34A1D624}"/>
                </c:ext>
              </c:extLst>
            </c:dLbl>
            <c:dLbl>
              <c:idx val="7"/>
              <c:layout>
                <c:manualLayout>
                  <c:x val="1.6708261906610025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BCA2-4755-AE1F-E27E34A1D624}"/>
                </c:ext>
              </c:extLst>
            </c:dLbl>
            <c:dLbl>
              <c:idx val="8"/>
              <c:layout>
                <c:manualLayout>
                  <c:x val="2.088532738326237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BCA2-4755-AE1F-E27E34A1D624}"/>
                </c:ext>
              </c:extLst>
            </c:dLbl>
            <c:dLbl>
              <c:idx val="9"/>
              <c:layout>
                <c:manualLayout>
                  <c:x val="1.879679464493628E-2"/>
                  <c:y val="2.2980729279655252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BCA2-4755-AE1F-E27E34A1D624}"/>
                </c:ext>
              </c:extLst>
            </c:dLbl>
            <c:dLbl>
              <c:idx val="10"/>
              <c:layout>
                <c:manualLayout>
                  <c:x val="1.6708261906610025E-2"/>
                  <c:y val="1.070123597963492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BCA2-4755-AE1F-E27E34A1D624}"/>
                </c:ext>
              </c:extLst>
            </c:dLbl>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'20'!$B$9:$B$19</c:f>
              <c:strCache>
                <c:ptCount val="11"/>
                <c:pt idx="0">
                  <c:v>総数 （1,895人）</c:v>
                </c:pt>
                <c:pt idx="2">
                  <c:v>男性（906人）</c:v>
                </c:pt>
                <c:pt idx="3">
                  <c:v>女性（989人）</c:v>
                </c:pt>
                <c:pt idx="5">
                  <c:v>18~29歳（203人）</c:v>
                </c:pt>
                <c:pt idx="6">
                  <c:v>30~39歳（209人）</c:v>
                </c:pt>
                <c:pt idx="7">
                  <c:v>40~49歳（306人）</c:v>
                </c:pt>
                <c:pt idx="8">
                  <c:v>50~59歳（333人）</c:v>
                </c:pt>
                <c:pt idx="9">
                  <c:v>60~69歳（312人）</c:v>
                </c:pt>
                <c:pt idx="10">
                  <c:v>70歳以上（532人）</c:v>
                </c:pt>
              </c:strCache>
            </c:strRef>
          </c:cat>
          <c:val>
            <c:numRef>
              <c:f>'20'!$F$9:$F$19</c:f>
              <c:numCache>
                <c:formatCode>General</c:formatCode>
                <c:ptCount val="11"/>
                <c:pt idx="0" formatCode="0.0">
                  <c:v>31.3</c:v>
                </c:pt>
                <c:pt idx="2" formatCode="0.0">
                  <c:v>33.1</c:v>
                </c:pt>
                <c:pt idx="3" formatCode="0.0">
                  <c:v>29.6</c:v>
                </c:pt>
                <c:pt idx="5" formatCode="0.0">
                  <c:v>40.9</c:v>
                </c:pt>
                <c:pt idx="6" formatCode="0.0">
                  <c:v>39.700000000000003</c:v>
                </c:pt>
                <c:pt idx="7" formatCode="0.0">
                  <c:v>36.9</c:v>
                </c:pt>
                <c:pt idx="8" formatCode="0.0">
                  <c:v>29.7</c:v>
                </c:pt>
                <c:pt idx="9" formatCode="0.0">
                  <c:v>26</c:v>
                </c:pt>
                <c:pt idx="10" formatCode="0.0">
                  <c:v>25.2</c:v>
                </c:pt>
              </c:numCache>
            </c:numRef>
          </c:val>
          <c:extLst>
            <c:ext xmlns:c16="http://schemas.microsoft.com/office/drawing/2014/chart" uri="{C3380CC4-5D6E-409C-BE32-E72D297353CC}">
              <c16:uniqueId val="{0000001B-BCA2-4755-AE1F-E27E34A1D624}"/>
            </c:ext>
          </c:extLst>
        </c:ser>
        <c:ser>
          <c:idx val="4"/>
          <c:order val="4"/>
          <c:tx>
            <c:strRef>
              <c:f>'20'!$G$8</c:f>
              <c:strCache>
                <c:ptCount val="1"/>
                <c:pt idx="0">
                  <c:v>まだまだ物質的な面で生活を豊かにすることに重きをおきたい</c:v>
                </c:pt>
              </c:strCache>
            </c:strRef>
          </c:tx>
          <c:spPr>
            <a:solidFill>
              <a:srgbClr val="ACB5DC"/>
            </a:solidFill>
            <a:ln>
              <a:noFill/>
            </a:ln>
            <a:effectLst/>
          </c:spPr>
          <c:invertIfNegative val="0"/>
          <c:dPt>
            <c:idx val="3"/>
            <c:invertIfNegative val="0"/>
            <c:bubble3D val="0"/>
            <c:spPr>
              <a:solidFill>
                <a:srgbClr val="DC98B6"/>
              </a:solidFill>
              <a:ln>
                <a:noFill/>
              </a:ln>
              <a:effectLst/>
            </c:spPr>
            <c:extLst>
              <c:ext xmlns:c16="http://schemas.microsoft.com/office/drawing/2014/chart" uri="{C3380CC4-5D6E-409C-BE32-E72D297353CC}">
                <c16:uniqueId val="{0000001D-BCA2-4755-AE1F-E27E34A1D624}"/>
              </c:ext>
            </c:extLst>
          </c:dPt>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'20'!$B$9:$B$19</c:f>
              <c:strCache>
                <c:ptCount val="11"/>
                <c:pt idx="0">
                  <c:v>総数 （1,895人）</c:v>
                </c:pt>
                <c:pt idx="2">
                  <c:v>男性（906人）</c:v>
                </c:pt>
                <c:pt idx="3">
                  <c:v>女性（989人）</c:v>
                </c:pt>
                <c:pt idx="5">
                  <c:v>18~29歳（203人）</c:v>
                </c:pt>
                <c:pt idx="6">
                  <c:v>30~39歳（209人）</c:v>
                </c:pt>
                <c:pt idx="7">
                  <c:v>40~49歳（306人）</c:v>
                </c:pt>
                <c:pt idx="8">
                  <c:v>50~59歳（333人）</c:v>
                </c:pt>
                <c:pt idx="9">
                  <c:v>60~69歳（312人）</c:v>
                </c:pt>
                <c:pt idx="10">
                  <c:v>70歳以上（532人）</c:v>
                </c:pt>
              </c:strCache>
            </c:strRef>
          </c:cat>
          <c:val>
            <c:numRef>
              <c:f>'20'!$G$9:$G$19</c:f>
              <c:numCache>
                <c:formatCode>General</c:formatCode>
                <c:ptCount val="11"/>
                <c:pt idx="0" formatCode="0.0">
                  <c:v>13.8</c:v>
                </c:pt>
                <c:pt idx="2" formatCode="0.0">
                  <c:v>15.5</c:v>
                </c:pt>
                <c:pt idx="3" formatCode="0.0">
                  <c:v>12.2</c:v>
                </c:pt>
                <c:pt idx="5" formatCode="0.0">
                  <c:v>16.7</c:v>
                </c:pt>
                <c:pt idx="6" formatCode="0.0">
                  <c:v>13.4</c:v>
                </c:pt>
                <c:pt idx="7" formatCode="0.0">
                  <c:v>16.7</c:v>
                </c:pt>
                <c:pt idx="8" formatCode="0.0">
                  <c:v>15.6</c:v>
                </c:pt>
                <c:pt idx="9" formatCode="0.0">
                  <c:v>10.6</c:v>
                </c:pt>
                <c:pt idx="10" formatCode="0.0">
                  <c:v>11.8</c:v>
                </c:pt>
              </c:numCache>
            </c:numRef>
          </c:val>
          <c:extLst>
            <c:ext xmlns:c16="http://schemas.microsoft.com/office/drawing/2014/chart" uri="{C3380CC4-5D6E-409C-BE32-E72D297353CC}">
              <c16:uniqueId val="{0000001E-BCA2-4755-AE1F-E27E34A1D624}"/>
            </c:ext>
          </c:extLst>
        </c:ser>
        <c:dLbls>
          <c:showLegendKey val="0"/>
          <c:showVal val="0"/>
          <c:showCatName val="0"/>
          <c:showSerName val="0"/>
          <c:showPercent val="0"/>
          <c:showBubbleSize val="0"/>
        </c:dLbls>
        <c:gapWidth val="80"/>
        <c:overlap val="100"/>
        <c:axId val="408581264"/>
        <c:axId val="408582912"/>
      </c:barChart>
      <c:catAx>
        <c:axId val="40858126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408582912"/>
        <c:crosses val="autoZero"/>
        <c:auto val="1"/>
        <c:lblAlgn val="ctr"/>
        <c:lblOffset val="100"/>
        <c:noMultiLvlLbl val="0"/>
      </c:catAx>
      <c:valAx>
        <c:axId val="408582912"/>
        <c:scaling>
          <c:orientation val="minMax"/>
        </c:scaling>
        <c:delete val="0"/>
        <c:axPos val="t"/>
        <c:majorGridlines>
          <c:spPr>
            <a:ln w="9525" cap="flat" cmpd="sng" algn="ctr">
              <a:no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408581264"/>
        <c:crosses val="autoZero"/>
        <c:crossBetween val="between"/>
      </c:valAx>
      <c:spPr>
        <a:noFill/>
        <a:ln>
          <a:noFill/>
        </a:ln>
        <a:effectLst/>
      </c:spPr>
    </c:plotArea>
    <c:legend>
      <c:legendPos val="b"/>
      <c:layout>
        <c:manualLayout>
          <c:xMode val="edge"/>
          <c:yMode val="edge"/>
          <c:x val="5.4630556017350028E-2"/>
          <c:y val="0.86121240157480317"/>
          <c:w val="0.94495050402768765"/>
          <c:h val="0.12953248031496062"/>
        </c:manualLayout>
      </c:layout>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0.06538</cdr:x>
      <cdr:y>0.86724</cdr:y>
    </cdr:from>
    <cdr:to>
      <cdr:x>0.07582</cdr:x>
      <cdr:y>0.88166</cdr:y>
    </cdr:to>
    <cdr:sp macro="" textlink="">
      <cdr:nvSpPr>
        <cdr:cNvPr id="2" name="正方形/長方形 1">
          <a:extLst xmlns:a="http://schemas.openxmlformats.org/drawingml/2006/main">
            <a:ext uri="{FF2B5EF4-FFF2-40B4-BE49-F238E27FC236}">
              <a16:creationId xmlns:a16="http://schemas.microsoft.com/office/drawing/2014/main" id="{792EA60E-02FB-B49C-E0FB-214CE80220BA}"/>
            </a:ext>
          </a:extLst>
        </cdr:cNvPr>
        <cdr:cNvSpPr>
          <a:spLocks xmlns:a="http://schemas.openxmlformats.org/drawingml/2006/main" noChangeAspect="1"/>
        </cdr:cNvSpPr>
      </cdr:nvSpPr>
      <cdr:spPr>
        <a:xfrm xmlns:a="http://schemas.openxmlformats.org/drawingml/2006/main">
          <a:off x="478626" y="4423101"/>
          <a:ext cx="76431" cy="73545"/>
        </a:xfrm>
        <a:prstGeom xmlns:a="http://schemas.openxmlformats.org/drawingml/2006/main" prst="rect">
          <a:avLst/>
        </a:prstGeom>
        <a:solidFill xmlns:a="http://schemas.openxmlformats.org/drawingml/2006/main">
          <a:srgbClr val="79001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0.06535</cdr:x>
      <cdr:y>0.89419</cdr:y>
    </cdr:from>
    <cdr:to>
      <cdr:x>0.07579</cdr:x>
      <cdr:y>0.90861</cdr:y>
    </cdr:to>
    <cdr:sp macro="" textlink="">
      <cdr:nvSpPr>
        <cdr:cNvPr id="3" name="正方形/長方形 2">
          <a:extLst xmlns:a="http://schemas.openxmlformats.org/drawingml/2006/main">
            <a:ext uri="{FF2B5EF4-FFF2-40B4-BE49-F238E27FC236}">
              <a16:creationId xmlns:a16="http://schemas.microsoft.com/office/drawing/2014/main" id="{7F5EB1ED-7608-8CA9-DE65-5C3265E88D44}"/>
            </a:ext>
          </a:extLst>
        </cdr:cNvPr>
        <cdr:cNvSpPr>
          <a:spLocks xmlns:a="http://schemas.openxmlformats.org/drawingml/2006/main" noChangeAspect="1"/>
        </cdr:cNvSpPr>
      </cdr:nvSpPr>
      <cdr:spPr>
        <a:xfrm xmlns:a="http://schemas.openxmlformats.org/drawingml/2006/main">
          <a:off x="478439" y="4560529"/>
          <a:ext cx="76432" cy="73545"/>
        </a:xfrm>
        <a:prstGeom xmlns:a="http://schemas.openxmlformats.org/drawingml/2006/main" prst="rect">
          <a:avLst/>
        </a:prstGeom>
        <a:solidFill xmlns:a="http://schemas.openxmlformats.org/drawingml/2006/main">
          <a:srgbClr val="AF1D36"/>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0.06516</cdr:x>
      <cdr:y>0.9185</cdr:y>
    </cdr:from>
    <cdr:to>
      <cdr:x>0.0756</cdr:x>
      <cdr:y>0.93292</cdr:y>
    </cdr:to>
    <cdr:sp macro="" textlink="">
      <cdr:nvSpPr>
        <cdr:cNvPr id="4" name="正方形/長方形 3">
          <a:extLst xmlns:a="http://schemas.openxmlformats.org/drawingml/2006/main">
            <a:ext uri="{FF2B5EF4-FFF2-40B4-BE49-F238E27FC236}">
              <a16:creationId xmlns:a16="http://schemas.microsoft.com/office/drawing/2014/main" id="{9857223E-39B6-0C19-1E41-C95ACD1B8362}"/>
            </a:ext>
          </a:extLst>
        </cdr:cNvPr>
        <cdr:cNvSpPr>
          <a:spLocks xmlns:a="http://schemas.openxmlformats.org/drawingml/2006/main" noChangeAspect="1"/>
        </cdr:cNvSpPr>
      </cdr:nvSpPr>
      <cdr:spPr>
        <a:xfrm xmlns:a="http://schemas.openxmlformats.org/drawingml/2006/main">
          <a:off x="477050" y="4684518"/>
          <a:ext cx="76431" cy="73545"/>
        </a:xfrm>
        <a:prstGeom xmlns:a="http://schemas.openxmlformats.org/drawingml/2006/main" prst="rect">
          <a:avLst/>
        </a:prstGeom>
        <a:solidFill xmlns:a="http://schemas.openxmlformats.org/drawingml/2006/main">
          <a:srgbClr val="E7556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0.06554</cdr:x>
      <cdr:y>0.94171</cdr:y>
    </cdr:from>
    <cdr:to>
      <cdr:x>0.07598</cdr:x>
      <cdr:y>0.95613</cdr:y>
    </cdr:to>
    <cdr:sp macro="" textlink="">
      <cdr:nvSpPr>
        <cdr:cNvPr id="5" name="正方形/長方形 4">
          <a:extLst xmlns:a="http://schemas.openxmlformats.org/drawingml/2006/main">
            <a:ext uri="{FF2B5EF4-FFF2-40B4-BE49-F238E27FC236}">
              <a16:creationId xmlns:a16="http://schemas.microsoft.com/office/drawing/2014/main" id="{2C9C8860-81B3-AFE3-AE4F-230953472289}"/>
            </a:ext>
          </a:extLst>
        </cdr:cNvPr>
        <cdr:cNvSpPr>
          <a:spLocks xmlns:a="http://schemas.openxmlformats.org/drawingml/2006/main" noChangeAspect="1"/>
        </cdr:cNvSpPr>
      </cdr:nvSpPr>
      <cdr:spPr>
        <a:xfrm xmlns:a="http://schemas.openxmlformats.org/drawingml/2006/main">
          <a:off x="479846" y="4802882"/>
          <a:ext cx="76432" cy="73545"/>
        </a:xfrm>
        <a:prstGeom xmlns:a="http://schemas.openxmlformats.org/drawingml/2006/main" prst="rect">
          <a:avLst/>
        </a:prstGeom>
        <a:solidFill xmlns:a="http://schemas.openxmlformats.org/drawingml/2006/main">
          <a:srgbClr val="C45184"/>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0.02087</cdr:x>
      <cdr:y>0.25198</cdr:y>
    </cdr:from>
    <cdr:to>
      <cdr:x>0.20907</cdr:x>
      <cdr:y>0.31559</cdr:y>
    </cdr:to>
    <cdr:sp macro="" textlink="">
      <cdr:nvSpPr>
        <cdr:cNvPr id="6" name="テキスト ボックス 1">
          <a:extLst xmlns:a="http://schemas.openxmlformats.org/drawingml/2006/main">
            <a:ext uri="{FF2B5EF4-FFF2-40B4-BE49-F238E27FC236}">
              <a16:creationId xmlns:a16="http://schemas.microsoft.com/office/drawing/2014/main" id="{8FDED8FB-8DE7-300A-8108-BD8047265FF5}"/>
            </a:ext>
          </a:extLst>
        </cdr:cNvPr>
        <cdr:cNvSpPr txBox="1"/>
      </cdr:nvSpPr>
      <cdr:spPr>
        <a:xfrm xmlns:a="http://schemas.openxmlformats.org/drawingml/2006/main">
          <a:off x="152437" y="1267266"/>
          <a:ext cx="1374809" cy="3199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900">
              <a:solidFill>
                <a:schemeClr val="tx1">
                  <a:lumMod val="65000"/>
                  <a:lumOff val="35000"/>
                </a:schemeClr>
              </a:solidFill>
            </a:rPr>
            <a:t>［　性　］</a:t>
          </a:r>
        </a:p>
      </cdr:txBody>
    </cdr:sp>
  </cdr:relSizeAnchor>
  <cdr:relSizeAnchor xmlns:cdr="http://schemas.openxmlformats.org/drawingml/2006/chartDrawing">
    <cdr:from>
      <cdr:x>0.01785</cdr:x>
      <cdr:y>0.41925</cdr:y>
    </cdr:from>
    <cdr:to>
      <cdr:x>0.20605</cdr:x>
      <cdr:y>0.48285</cdr:y>
    </cdr:to>
    <cdr:sp macro="" textlink="">
      <cdr:nvSpPr>
        <cdr:cNvPr id="7" name="テキスト ボックス 1">
          <a:extLst xmlns:a="http://schemas.openxmlformats.org/drawingml/2006/main">
            <a:ext uri="{FF2B5EF4-FFF2-40B4-BE49-F238E27FC236}">
              <a16:creationId xmlns:a16="http://schemas.microsoft.com/office/drawing/2014/main" id="{19C5EC22-D9B4-D426-5EC8-79B5683ED068}"/>
            </a:ext>
          </a:extLst>
        </cdr:cNvPr>
        <cdr:cNvSpPr txBox="1"/>
      </cdr:nvSpPr>
      <cdr:spPr>
        <a:xfrm xmlns:a="http://schemas.openxmlformats.org/drawingml/2006/main">
          <a:off x="130161" y="2131722"/>
          <a:ext cx="1372375" cy="32338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900">
              <a:solidFill>
                <a:schemeClr val="tx1">
                  <a:lumMod val="65000"/>
                  <a:lumOff val="35000"/>
                </a:schemeClr>
              </a:solidFill>
            </a:rPr>
            <a:t>［　年齢　］</a:t>
          </a:r>
        </a:p>
      </cdr:txBody>
    </cdr:sp>
  </cdr:relSizeAnchor>
  <cdr:relSizeAnchor xmlns:cdr="http://schemas.openxmlformats.org/drawingml/2006/chartDrawing">
    <cdr:from>
      <cdr:x>0.03832</cdr:x>
      <cdr:y>0.13805</cdr:y>
    </cdr:from>
    <cdr:to>
      <cdr:x>0.2265</cdr:x>
      <cdr:y>0.20165</cdr:y>
    </cdr:to>
    <cdr:sp macro="" textlink="">
      <cdr:nvSpPr>
        <cdr:cNvPr id="8" name="テキスト ボックス 1">
          <a:extLst xmlns:a="http://schemas.openxmlformats.org/drawingml/2006/main">
            <a:ext uri="{FF2B5EF4-FFF2-40B4-BE49-F238E27FC236}">
              <a16:creationId xmlns:a16="http://schemas.microsoft.com/office/drawing/2014/main" id="{162A6976-4333-3696-1F64-770A05FF8899}"/>
            </a:ext>
          </a:extLst>
        </cdr:cNvPr>
        <cdr:cNvSpPr txBox="1"/>
      </cdr:nvSpPr>
      <cdr:spPr>
        <a:xfrm xmlns:a="http://schemas.openxmlformats.org/drawingml/2006/main">
          <a:off x="279929" y="694293"/>
          <a:ext cx="1374663" cy="3198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900">
              <a:solidFill>
                <a:schemeClr val="tx1">
                  <a:lumMod val="65000"/>
                  <a:lumOff val="35000"/>
                </a:schemeClr>
              </a:solidFill>
            </a:rPr>
            <a:t>（該当者数）</a:t>
          </a:r>
        </a:p>
      </cdr:txBody>
    </cdr:sp>
  </cdr:relSizeAnchor>
  <cdr:relSizeAnchor xmlns:cdr="http://schemas.openxmlformats.org/drawingml/2006/chartDrawing">
    <cdr:from>
      <cdr:x>0.0652</cdr:x>
      <cdr:y>0.97124</cdr:y>
    </cdr:from>
    <cdr:to>
      <cdr:x>0.07564</cdr:x>
      <cdr:y>0.98566</cdr:y>
    </cdr:to>
    <cdr:sp macro="" textlink="">
      <cdr:nvSpPr>
        <cdr:cNvPr id="10" name="正方形/長方形 9">
          <a:extLst xmlns:a="http://schemas.openxmlformats.org/drawingml/2006/main">
            <a:ext uri="{FF2B5EF4-FFF2-40B4-BE49-F238E27FC236}">
              <a16:creationId xmlns:a16="http://schemas.microsoft.com/office/drawing/2014/main" id="{6FA534A4-FC5C-E433-C3B8-200E2CEB220C}"/>
            </a:ext>
          </a:extLst>
        </cdr:cNvPr>
        <cdr:cNvSpPr>
          <a:spLocks xmlns:a="http://schemas.openxmlformats.org/drawingml/2006/main" noChangeAspect="1"/>
        </cdr:cNvSpPr>
      </cdr:nvSpPr>
      <cdr:spPr>
        <a:xfrm xmlns:a="http://schemas.openxmlformats.org/drawingml/2006/main">
          <a:off x="477302" y="4953506"/>
          <a:ext cx="76431" cy="73545"/>
        </a:xfrm>
        <a:prstGeom xmlns:a="http://schemas.openxmlformats.org/drawingml/2006/main" prst="rect">
          <a:avLst/>
        </a:prstGeom>
        <a:solidFill xmlns:a="http://schemas.openxmlformats.org/drawingml/2006/main">
          <a:srgbClr val="DC98B6"/>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0.18753</cdr:x>
      <cdr:y>0.16825</cdr:y>
    </cdr:from>
    <cdr:to>
      <cdr:x>0.59389</cdr:x>
      <cdr:y>0.19274</cdr:y>
    </cdr:to>
    <cdr:sp macro="" textlink="">
      <cdr:nvSpPr>
        <cdr:cNvPr id="11" name="右中かっこ 10">
          <a:extLst xmlns:a="http://schemas.openxmlformats.org/drawingml/2006/main">
            <a:ext uri="{FF2B5EF4-FFF2-40B4-BE49-F238E27FC236}">
              <a16:creationId xmlns:a16="http://schemas.microsoft.com/office/drawing/2014/main" id="{B2F3B7C3-9D55-B8A3-EC40-FB331F7C96C2}"/>
            </a:ext>
          </a:extLst>
        </cdr:cNvPr>
        <cdr:cNvSpPr/>
      </cdr:nvSpPr>
      <cdr:spPr>
        <a:xfrm xmlns:a="http://schemas.openxmlformats.org/drawingml/2006/main" rot="16200000">
          <a:off x="2788250" y="-584891"/>
          <a:ext cx="121672" cy="2963235"/>
        </a:xfrm>
        <a:prstGeom xmlns:a="http://schemas.openxmlformats.org/drawingml/2006/main" prst="rightBrace">
          <a:avLst/>
        </a:prstGeom>
        <a:ln xmlns:a="http://schemas.openxmlformats.org/drawingml/2006/main">
          <a:solidFill>
            <a:schemeClr val="tx1">
              <a:lumMod val="65000"/>
              <a:lumOff val="3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0.19965</cdr:x>
      <cdr:y>0.07065</cdr:y>
    </cdr:from>
    <cdr:to>
      <cdr:x>0.57489</cdr:x>
      <cdr:y>0.16094</cdr:y>
    </cdr:to>
    <cdr:sp macro="" textlink="">
      <cdr:nvSpPr>
        <cdr:cNvPr id="12" name="テキスト ボックス 2">
          <a:extLst xmlns:a="http://schemas.openxmlformats.org/drawingml/2006/main">
            <a:ext uri="{FF2B5EF4-FFF2-40B4-BE49-F238E27FC236}">
              <a16:creationId xmlns:a16="http://schemas.microsoft.com/office/drawing/2014/main" id="{87EA7647-0FD4-8B53-C238-891A4AFE8E88}"/>
            </a:ext>
          </a:extLst>
        </cdr:cNvPr>
        <cdr:cNvSpPr txBox="1"/>
      </cdr:nvSpPr>
      <cdr:spPr>
        <a:xfrm xmlns:a="http://schemas.openxmlformats.org/drawingml/2006/main">
          <a:off x="1455882" y="350982"/>
          <a:ext cx="2736273" cy="4486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nSpc>
              <a:spcPts val="1080"/>
            </a:lnSpc>
          </a:pPr>
          <a:r>
            <a:rPr lang="ja-JP" altLang="en-US" sz="900">
              <a:solidFill>
                <a:schemeClr val="tx1">
                  <a:lumMod val="65000"/>
                  <a:lumOff val="35000"/>
                </a:schemeClr>
              </a:solidFill>
            </a:rPr>
            <a:t>物質的にある程度豊かになったので、これからは心の豊かさやゆとりのある生活をすることに重きをおきたい（小計）</a:t>
          </a:r>
          <a:r>
            <a:rPr lang="en-US" altLang="ja-JP" sz="900">
              <a:solidFill>
                <a:schemeClr val="tx1">
                  <a:lumMod val="65000"/>
                  <a:lumOff val="35000"/>
                </a:schemeClr>
              </a:solidFill>
            </a:rPr>
            <a:t>53.4</a:t>
          </a:r>
          <a:endParaRPr lang="ja-JP" altLang="en-US" sz="900">
            <a:solidFill>
              <a:schemeClr val="tx1">
                <a:lumMod val="65000"/>
                <a:lumOff val="35000"/>
              </a:schemeClr>
            </a:solidFill>
          </a:endParaRPr>
        </a:p>
      </cdr:txBody>
    </cdr:sp>
  </cdr:relSizeAnchor>
  <cdr:relSizeAnchor xmlns:cdr="http://schemas.openxmlformats.org/drawingml/2006/chartDrawing">
    <cdr:from>
      <cdr:x>0.61764</cdr:x>
      <cdr:y>0.09853</cdr:y>
    </cdr:from>
    <cdr:to>
      <cdr:x>0.95268</cdr:x>
      <cdr:y>0.17453</cdr:y>
    </cdr:to>
    <cdr:sp macro="" textlink="">
      <cdr:nvSpPr>
        <cdr:cNvPr id="14" name="テキスト ボックス 2">
          <a:extLst xmlns:a="http://schemas.openxmlformats.org/drawingml/2006/main">
            <a:ext uri="{FF2B5EF4-FFF2-40B4-BE49-F238E27FC236}">
              <a16:creationId xmlns:a16="http://schemas.microsoft.com/office/drawing/2014/main" id="{BAA20D1B-B32E-EEA1-79BA-F9B78EAE172A}"/>
            </a:ext>
          </a:extLst>
        </cdr:cNvPr>
        <cdr:cNvSpPr txBox="1"/>
      </cdr:nvSpPr>
      <cdr:spPr>
        <a:xfrm xmlns:a="http://schemas.openxmlformats.org/drawingml/2006/main">
          <a:off x="4503882" y="489528"/>
          <a:ext cx="2443189" cy="3775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nSpc>
              <a:spcPts val="1080"/>
            </a:lnSpc>
          </a:pPr>
          <a:r>
            <a:rPr lang="ja-JP" altLang="en-US" sz="900">
              <a:solidFill>
                <a:schemeClr val="tx1">
                  <a:lumMod val="65000"/>
                  <a:lumOff val="35000"/>
                </a:schemeClr>
              </a:solidFill>
            </a:rPr>
            <a:t>まだまだ物質的な面で生活を豊かにすることに重きをおきたい（小計）</a:t>
          </a:r>
          <a:r>
            <a:rPr lang="en-US" altLang="ja-JP" sz="900">
              <a:solidFill>
                <a:schemeClr val="tx1">
                  <a:lumMod val="65000"/>
                  <a:lumOff val="35000"/>
                </a:schemeClr>
              </a:solidFill>
            </a:rPr>
            <a:t>45.1</a:t>
          </a:r>
          <a:endParaRPr lang="ja-JP" altLang="en-US" sz="900">
            <a:solidFill>
              <a:schemeClr val="tx1">
                <a:lumMod val="65000"/>
                <a:lumOff val="35000"/>
              </a:schemeClr>
            </a:solidFill>
          </a:endParaRPr>
        </a:p>
      </cdr:txBody>
    </cdr:sp>
  </cdr:relSizeAnchor>
  <cdr:relSizeAnchor xmlns:cdr="http://schemas.openxmlformats.org/drawingml/2006/chartDrawing">
    <cdr:from>
      <cdr:x>0.60635</cdr:x>
      <cdr:y>0.16592</cdr:y>
    </cdr:from>
    <cdr:to>
      <cdr:x>0.94696</cdr:x>
      <cdr:y>0.19274</cdr:y>
    </cdr:to>
    <cdr:sp macro="" textlink="">
      <cdr:nvSpPr>
        <cdr:cNvPr id="15" name="右中かっこ 14">
          <a:extLst xmlns:a="http://schemas.openxmlformats.org/drawingml/2006/main">
            <a:ext uri="{FF2B5EF4-FFF2-40B4-BE49-F238E27FC236}">
              <a16:creationId xmlns:a16="http://schemas.microsoft.com/office/drawing/2014/main" id="{F94E14FD-5FC1-6D2C-D6C7-22BF411278D4}"/>
            </a:ext>
          </a:extLst>
        </cdr:cNvPr>
        <cdr:cNvSpPr/>
      </cdr:nvSpPr>
      <cdr:spPr>
        <a:xfrm xmlns:a="http://schemas.openxmlformats.org/drawingml/2006/main" rot="16200000">
          <a:off x="5596835" y="-350941"/>
          <a:ext cx="133219" cy="2483789"/>
        </a:xfrm>
        <a:prstGeom xmlns:a="http://schemas.openxmlformats.org/drawingml/2006/main" prst="rightBrace">
          <a:avLst/>
        </a:prstGeom>
        <a:ln xmlns:a="http://schemas.openxmlformats.org/drawingml/2006/main">
          <a:solidFill>
            <a:schemeClr val="tx1">
              <a:lumMod val="65000"/>
              <a:lumOff val="3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ja-JP"/>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48758F6-6E90-4583-8E29-E7BDDB5FEE7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6E8B0D-EA46-4CC8-B665-C0AD1933FE00}" type="slidenum">
              <a:rPr kumimoji="1" lang="ja-JP" altLang="en-US" smtClean="0"/>
              <a:t>‹#›</a:t>
            </a:fld>
            <a:endParaRPr kumimoji="1" lang="ja-JP" altLang="en-US"/>
          </a:p>
        </p:txBody>
      </p:sp>
    </p:spTree>
    <p:extLst>
      <p:ext uri="{BB962C8B-B14F-4D97-AF65-F5344CB8AC3E}">
        <p14:creationId xmlns:p14="http://schemas.microsoft.com/office/powerpoint/2010/main" val="2536154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8758F6-6E90-4583-8E29-E7BDDB5FEE7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6E8B0D-EA46-4CC8-B665-C0AD1933FE00}" type="slidenum">
              <a:rPr kumimoji="1" lang="ja-JP" altLang="en-US" smtClean="0"/>
              <a:t>‹#›</a:t>
            </a:fld>
            <a:endParaRPr kumimoji="1" lang="ja-JP" altLang="en-US"/>
          </a:p>
        </p:txBody>
      </p:sp>
    </p:spTree>
    <p:extLst>
      <p:ext uri="{BB962C8B-B14F-4D97-AF65-F5344CB8AC3E}">
        <p14:creationId xmlns:p14="http://schemas.microsoft.com/office/powerpoint/2010/main" val="2930064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8758F6-6E90-4583-8E29-E7BDDB5FEE7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6E8B0D-EA46-4CC8-B665-C0AD1933FE00}" type="slidenum">
              <a:rPr kumimoji="1" lang="ja-JP" altLang="en-US" smtClean="0"/>
              <a:t>‹#›</a:t>
            </a:fld>
            <a:endParaRPr kumimoji="1" lang="ja-JP" altLang="en-US"/>
          </a:p>
        </p:txBody>
      </p:sp>
    </p:spTree>
    <p:extLst>
      <p:ext uri="{BB962C8B-B14F-4D97-AF65-F5344CB8AC3E}">
        <p14:creationId xmlns:p14="http://schemas.microsoft.com/office/powerpoint/2010/main" val="2838031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2443634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92686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09950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399431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5110824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756268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4286655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8758F6-6E90-4583-8E29-E7BDDB5FEE7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6E8B0D-EA46-4CC8-B665-C0AD1933FE00}" type="slidenum">
              <a:rPr kumimoji="1" lang="ja-JP" altLang="en-US" smtClean="0"/>
              <a:t>‹#›</a:t>
            </a:fld>
            <a:endParaRPr kumimoji="1" lang="ja-JP" altLang="en-US"/>
          </a:p>
        </p:txBody>
      </p:sp>
    </p:spTree>
    <p:extLst>
      <p:ext uri="{BB962C8B-B14F-4D97-AF65-F5344CB8AC3E}">
        <p14:creationId xmlns:p14="http://schemas.microsoft.com/office/powerpoint/2010/main" val="3808039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48758F6-6E90-4583-8E29-E7BDDB5FEE7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6E8B0D-EA46-4CC8-B665-C0AD1933FE00}" type="slidenum">
              <a:rPr kumimoji="1" lang="ja-JP" altLang="en-US" smtClean="0"/>
              <a:t>‹#›</a:t>
            </a:fld>
            <a:endParaRPr kumimoji="1" lang="ja-JP" altLang="en-US"/>
          </a:p>
        </p:txBody>
      </p:sp>
    </p:spTree>
    <p:extLst>
      <p:ext uri="{BB962C8B-B14F-4D97-AF65-F5344CB8AC3E}">
        <p14:creationId xmlns:p14="http://schemas.microsoft.com/office/powerpoint/2010/main" val="1667544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48758F6-6E90-4583-8E29-E7BDDB5FEE7F}"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6E8B0D-EA46-4CC8-B665-C0AD1933FE00}" type="slidenum">
              <a:rPr kumimoji="1" lang="ja-JP" altLang="en-US" smtClean="0"/>
              <a:t>‹#›</a:t>
            </a:fld>
            <a:endParaRPr kumimoji="1" lang="ja-JP" altLang="en-US"/>
          </a:p>
        </p:txBody>
      </p:sp>
    </p:spTree>
    <p:extLst>
      <p:ext uri="{BB962C8B-B14F-4D97-AF65-F5344CB8AC3E}">
        <p14:creationId xmlns:p14="http://schemas.microsoft.com/office/powerpoint/2010/main" val="1993207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48758F6-6E90-4583-8E29-E7BDDB5FEE7F}"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6E8B0D-EA46-4CC8-B665-C0AD1933FE00}" type="slidenum">
              <a:rPr kumimoji="1" lang="ja-JP" altLang="en-US" smtClean="0"/>
              <a:t>‹#›</a:t>
            </a:fld>
            <a:endParaRPr kumimoji="1" lang="ja-JP" altLang="en-US"/>
          </a:p>
        </p:txBody>
      </p:sp>
    </p:spTree>
    <p:extLst>
      <p:ext uri="{BB962C8B-B14F-4D97-AF65-F5344CB8AC3E}">
        <p14:creationId xmlns:p14="http://schemas.microsoft.com/office/powerpoint/2010/main" val="395245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48758F6-6E90-4583-8E29-E7BDDB5FEE7F}"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6E8B0D-EA46-4CC8-B665-C0AD1933FE00}" type="slidenum">
              <a:rPr kumimoji="1" lang="ja-JP" altLang="en-US" smtClean="0"/>
              <a:t>‹#›</a:t>
            </a:fld>
            <a:endParaRPr kumimoji="1" lang="ja-JP" altLang="en-US"/>
          </a:p>
        </p:txBody>
      </p:sp>
    </p:spTree>
    <p:extLst>
      <p:ext uri="{BB962C8B-B14F-4D97-AF65-F5344CB8AC3E}">
        <p14:creationId xmlns:p14="http://schemas.microsoft.com/office/powerpoint/2010/main" val="1015928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48758F6-6E90-4583-8E29-E7BDDB5FEE7F}"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6E8B0D-EA46-4CC8-B665-C0AD1933FE00}" type="slidenum">
              <a:rPr kumimoji="1" lang="ja-JP" altLang="en-US" smtClean="0"/>
              <a:t>‹#›</a:t>
            </a:fld>
            <a:endParaRPr kumimoji="1" lang="ja-JP" altLang="en-US"/>
          </a:p>
        </p:txBody>
      </p:sp>
    </p:spTree>
    <p:extLst>
      <p:ext uri="{BB962C8B-B14F-4D97-AF65-F5344CB8AC3E}">
        <p14:creationId xmlns:p14="http://schemas.microsoft.com/office/powerpoint/2010/main" val="3273348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8758F6-6E90-4583-8E29-E7BDDB5FEE7F}"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6E8B0D-EA46-4CC8-B665-C0AD1933FE00}" type="slidenum">
              <a:rPr kumimoji="1" lang="ja-JP" altLang="en-US" smtClean="0"/>
              <a:t>‹#›</a:t>
            </a:fld>
            <a:endParaRPr kumimoji="1" lang="ja-JP" altLang="en-US"/>
          </a:p>
        </p:txBody>
      </p:sp>
    </p:spTree>
    <p:extLst>
      <p:ext uri="{BB962C8B-B14F-4D97-AF65-F5344CB8AC3E}">
        <p14:creationId xmlns:p14="http://schemas.microsoft.com/office/powerpoint/2010/main" val="870964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8758F6-6E90-4583-8E29-E7BDDB5FEE7F}"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6E8B0D-EA46-4CC8-B665-C0AD1933FE00}" type="slidenum">
              <a:rPr kumimoji="1" lang="ja-JP" altLang="en-US" smtClean="0"/>
              <a:t>‹#›</a:t>
            </a:fld>
            <a:endParaRPr kumimoji="1" lang="ja-JP" altLang="en-US"/>
          </a:p>
        </p:txBody>
      </p:sp>
    </p:spTree>
    <p:extLst>
      <p:ext uri="{BB962C8B-B14F-4D97-AF65-F5344CB8AC3E}">
        <p14:creationId xmlns:p14="http://schemas.microsoft.com/office/powerpoint/2010/main" val="236132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48758F6-6E90-4583-8E29-E7BDDB5FEE7F}"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6E8B0D-EA46-4CC8-B665-C0AD1933FE00}" type="slidenum">
              <a:rPr kumimoji="1" lang="ja-JP" altLang="en-US" smtClean="0"/>
              <a:t>‹#›</a:t>
            </a:fld>
            <a:endParaRPr kumimoji="1" lang="ja-JP" altLang="en-US"/>
          </a:p>
        </p:txBody>
      </p:sp>
    </p:spTree>
    <p:extLst>
      <p:ext uri="{BB962C8B-B14F-4D97-AF65-F5344CB8AC3E}">
        <p14:creationId xmlns:p14="http://schemas.microsoft.com/office/powerpoint/2010/main" val="1263179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40081676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B8455C5E-8226-4FD1-BEAC-C068C492C834}"/>
              </a:ext>
            </a:extLst>
          </p:cNvPr>
          <p:cNvGraphicFramePr>
            <a:graphicFrameLocks/>
          </p:cNvGraphicFramePr>
          <p:nvPr>
            <p:extLst/>
          </p:nvPr>
        </p:nvGraphicFramePr>
        <p:xfrm>
          <a:off x="852487" y="1045441"/>
          <a:ext cx="7362825" cy="52433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3087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74</Words>
  <Application>Microsoft Office PowerPoint</Application>
  <PresentationFormat>画面に合わせる (4:3)</PresentationFormat>
  <Paragraphs>6</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2022-09-14T08:48:41Z</dcterms:created>
  <dcterms:modified xsi:type="dcterms:W3CDTF">2022-09-14T08:48:41Z</dcterms:modified>
</cp:coreProperties>
</file>