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今後の生活の力点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'19'!$B$8:$B$18</c:f>
              <c:strCache>
                <c:ptCount val="11"/>
                <c:pt idx="0">
                  <c:v>健康</c:v>
                </c:pt>
                <c:pt idx="1">
                  <c:v>資産・貯蓄</c:v>
                </c:pt>
                <c:pt idx="2">
                  <c:v>食生活</c:v>
                </c:pt>
                <c:pt idx="3">
                  <c:v>レジャー・余暇生活</c:v>
                </c:pt>
                <c:pt idx="4">
                  <c:v>所得・収入</c:v>
                </c:pt>
                <c:pt idx="5">
                  <c:v>住生活</c:v>
                </c:pt>
                <c:pt idx="6">
                  <c:v>自己啓発・能力向上</c:v>
                </c:pt>
                <c:pt idx="7">
                  <c:v>自動車、電気製品、家具などの耐久消費財</c:v>
                </c:pt>
                <c:pt idx="8">
                  <c:v>衣生活</c:v>
                </c:pt>
                <c:pt idx="9">
                  <c:v>その他</c:v>
                </c:pt>
                <c:pt idx="10">
                  <c:v>無回答</c:v>
                </c:pt>
              </c:strCache>
            </c:strRef>
          </c:cat>
          <c:val>
            <c:numRef>
              <c:f>'19'!$C$8:$C$18</c:f>
              <c:numCache>
                <c:formatCode>0.0</c:formatCode>
                <c:ptCount val="11"/>
                <c:pt idx="0">
                  <c:v>69.5</c:v>
                </c:pt>
                <c:pt idx="1">
                  <c:v>37.9</c:v>
                </c:pt>
                <c:pt idx="2">
                  <c:v>36.1</c:v>
                </c:pt>
                <c:pt idx="3">
                  <c:v>33</c:v>
                </c:pt>
                <c:pt idx="4">
                  <c:v>30.8</c:v>
                </c:pt>
                <c:pt idx="5">
                  <c:v>22.6</c:v>
                </c:pt>
                <c:pt idx="6">
                  <c:v>18</c:v>
                </c:pt>
                <c:pt idx="7">
                  <c:v>10.1</c:v>
                </c:pt>
                <c:pt idx="8">
                  <c:v>6.9</c:v>
                </c:pt>
                <c:pt idx="9">
                  <c:v>2.7</c:v>
                </c:pt>
                <c:pt idx="1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84-4918-97C3-3F0B7C1651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43212240"/>
        <c:axId val="1143221008"/>
      </c:barChart>
      <c:catAx>
        <c:axId val="1143212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3221008"/>
        <c:crosses val="autoZero"/>
        <c:auto val="1"/>
        <c:lblAlgn val="ctr"/>
        <c:lblOffset val="100"/>
        <c:noMultiLvlLbl val="0"/>
      </c:catAx>
      <c:valAx>
        <c:axId val="114322100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3212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0.93468</cdr:x>
      <cdr:y>0.05672</cdr:y>
    </cdr:from>
    <cdr:to>
      <cdr:x>1</cdr:x>
      <cdr:y>0.11341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16DB337-9AA0-F1C3-5A2E-0EAC43C0A66F}"/>
            </a:ext>
          </a:extLst>
        </cdr:cNvPr>
        <cdr:cNvSpPr txBox="1"/>
      </cdr:nvSpPr>
      <cdr:spPr>
        <a:xfrm xmlns:a="http://schemas.openxmlformats.org/drawingml/2006/main">
          <a:off x="5270479" y="241300"/>
          <a:ext cx="368321" cy="2412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0.59234</cdr:x>
      <cdr:y>0.83583</cdr:y>
    </cdr:from>
    <cdr:to>
      <cdr:x>0.95382</cdr:x>
      <cdr:y>0.93731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9CF694C9-5DC1-BB7E-A964-B9F64607081E}"/>
            </a:ext>
          </a:extLst>
        </cdr:cNvPr>
        <cdr:cNvSpPr txBox="1"/>
      </cdr:nvSpPr>
      <cdr:spPr>
        <a:xfrm xmlns:a="http://schemas.openxmlformats.org/drawingml/2006/main">
          <a:off x="3340100" y="3556030"/>
          <a:ext cx="2038311" cy="431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1,895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M.T.=268.8%)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10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18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71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196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69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81014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84468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324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895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7312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18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1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7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36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22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15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88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14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9883-9188-41FA-B8E7-E5472C7429B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C4A02-38DC-4CBB-9B57-7B5E13B3F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23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7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6E7A946-E627-4BDF-A35C-78954F84F0E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1450" y="962026"/>
          <a:ext cx="8743950" cy="549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6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2022-09-14T08:48:40Z</dcterms:created>
  <dcterms:modified xsi:type="dcterms:W3CDTF">2022-09-14T08:48:40Z</dcterms:modified>
</cp:coreProperties>
</file>