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ja-JP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>
                <a:effectLst/>
              </a:rPr>
              <a:t>現在の生活の各面での満足度</a:t>
            </a:r>
            <a:r>
              <a:rPr lang="en-US" altLang="ja-JP" sz="1400" b="0" i="0" u="none" strike="noStrike" baseline="0" dirty="0">
                <a:effectLst/>
              </a:rPr>
              <a:t/>
            </a:r>
            <a:br>
              <a:rPr lang="en-US" altLang="ja-JP" sz="1400" b="0" i="0" u="none" strike="noStrike" baseline="0" dirty="0">
                <a:effectLst/>
              </a:rPr>
            </a:br>
            <a:r>
              <a:rPr lang="ja-JP" altLang="en-US" sz="1400" b="0" i="0" u="none" strike="noStrike" baseline="0" dirty="0">
                <a:effectLst/>
              </a:rPr>
              <a:t>（自動車、電気製品、家具などの耐久消費財 ）</a:t>
            </a:r>
            <a:r>
              <a:rPr lang="ja-JP" altLang="en-US" sz="1400" b="0" i="0" u="none" strike="noStrike" baseline="0" dirty="0"/>
              <a:t> </a:t>
            </a:r>
            <a:endParaRPr lang="ja-JP" altLang="en-US" dirty="0"/>
          </a:p>
        </c:rich>
      </c:tx>
      <c:layout>
        <c:manualLayout>
          <c:xMode val="edge"/>
          <c:yMode val="edge"/>
          <c:x val="0.21689059500959693"/>
          <c:y val="2.6737967914438501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927426058307011"/>
          <c:y val="0.2054291920406501"/>
          <c:w val="0.76297242024557654"/>
          <c:h val="0.65283883185487879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'5'!$C$8</c:f>
              <c:strCache>
                <c:ptCount val="1"/>
                <c:pt idx="0">
                  <c:v>満足している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8A0-4A61-A412-7F0E028B7FF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'5'!$B$9:$B$19</c:f>
              <c:strCache>
                <c:ptCount val="11"/>
                <c:pt idx="0">
                  <c:v>総数 （1,895人）</c:v>
                </c:pt>
                <c:pt idx="2">
                  <c:v>男性（906人）</c:v>
                </c:pt>
                <c:pt idx="3">
                  <c:v>女性（989人）</c:v>
                </c:pt>
                <c:pt idx="5">
                  <c:v>18~29歳（203人）</c:v>
                </c:pt>
                <c:pt idx="6">
                  <c:v>30~39歳（209人）</c:v>
                </c:pt>
                <c:pt idx="7">
                  <c:v>40~49歳（306人）</c:v>
                </c:pt>
                <c:pt idx="8">
                  <c:v>50~59歳（333人）</c:v>
                </c:pt>
                <c:pt idx="9">
                  <c:v>60~69歳（312人）</c:v>
                </c:pt>
                <c:pt idx="10">
                  <c:v>70歳以上（532人）</c:v>
                </c:pt>
              </c:strCache>
            </c:strRef>
          </c:cat>
          <c:val>
            <c:numRef>
              <c:f>'5'!$C$9:$C$19</c:f>
              <c:numCache>
                <c:formatCode>General</c:formatCode>
                <c:ptCount val="11"/>
                <c:pt idx="0" formatCode="0.0">
                  <c:v>10.9</c:v>
                </c:pt>
                <c:pt idx="2" formatCode="0.0">
                  <c:v>10.7</c:v>
                </c:pt>
                <c:pt idx="3" formatCode="0.0">
                  <c:v>11</c:v>
                </c:pt>
                <c:pt idx="5" formatCode="0.0">
                  <c:v>15.3</c:v>
                </c:pt>
                <c:pt idx="6" formatCode="0.0">
                  <c:v>17.2</c:v>
                </c:pt>
                <c:pt idx="7" formatCode="0.0">
                  <c:v>12.7</c:v>
                </c:pt>
                <c:pt idx="8" formatCode="0.0">
                  <c:v>7.5</c:v>
                </c:pt>
                <c:pt idx="9" formatCode="0.0">
                  <c:v>10.3</c:v>
                </c:pt>
                <c:pt idx="10" formatCode="0.0">
                  <c:v>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8A0-4A61-A412-7F0E028B7FFD}"/>
            </c:ext>
          </c:extLst>
        </c:ser>
        <c:ser>
          <c:idx val="1"/>
          <c:order val="1"/>
          <c:tx>
            <c:strRef>
              <c:f>'5'!$D$8</c:f>
              <c:strCache>
                <c:ptCount val="1"/>
                <c:pt idx="0">
                  <c:v>まあ満足している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18A0-4A61-A412-7F0E028B7FF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'5'!$B$9:$B$19</c:f>
              <c:strCache>
                <c:ptCount val="11"/>
                <c:pt idx="0">
                  <c:v>総数 （1,895人）</c:v>
                </c:pt>
                <c:pt idx="2">
                  <c:v>男性（906人）</c:v>
                </c:pt>
                <c:pt idx="3">
                  <c:v>女性（989人）</c:v>
                </c:pt>
                <c:pt idx="5">
                  <c:v>18~29歳（203人）</c:v>
                </c:pt>
                <c:pt idx="6">
                  <c:v>30~39歳（209人）</c:v>
                </c:pt>
                <c:pt idx="7">
                  <c:v>40~49歳（306人）</c:v>
                </c:pt>
                <c:pt idx="8">
                  <c:v>50~59歳（333人）</c:v>
                </c:pt>
                <c:pt idx="9">
                  <c:v>60~69歳（312人）</c:v>
                </c:pt>
                <c:pt idx="10">
                  <c:v>70歳以上（532人）</c:v>
                </c:pt>
              </c:strCache>
            </c:strRef>
          </c:cat>
          <c:val>
            <c:numRef>
              <c:f>'5'!$D$9:$D$19</c:f>
              <c:numCache>
                <c:formatCode>General</c:formatCode>
                <c:ptCount val="11"/>
                <c:pt idx="0" formatCode="0.0">
                  <c:v>51.8</c:v>
                </c:pt>
                <c:pt idx="2" formatCode="0.0">
                  <c:v>51.7</c:v>
                </c:pt>
                <c:pt idx="3" formatCode="0.0">
                  <c:v>52</c:v>
                </c:pt>
                <c:pt idx="5" formatCode="0.0">
                  <c:v>52.2</c:v>
                </c:pt>
                <c:pt idx="6" formatCode="0.0">
                  <c:v>52.2</c:v>
                </c:pt>
                <c:pt idx="7" formatCode="0.0">
                  <c:v>46.4</c:v>
                </c:pt>
                <c:pt idx="8" formatCode="0.0">
                  <c:v>46.2</c:v>
                </c:pt>
                <c:pt idx="9" formatCode="0.0">
                  <c:v>54.8</c:v>
                </c:pt>
                <c:pt idx="10" formatCode="0.0">
                  <c:v>56.4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8A0-4A61-A412-7F0E028B7FFD}"/>
            </c:ext>
          </c:extLst>
        </c:ser>
        <c:ser>
          <c:idx val="2"/>
          <c:order val="2"/>
          <c:tx>
            <c:strRef>
              <c:f>'5'!$E$8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18A0-4A61-A412-7F0E028B7FFD}"/>
              </c:ext>
            </c:extLst>
          </c:dPt>
          <c:dLbls>
            <c:dLbl>
              <c:idx val="0"/>
              <c:layout>
                <c:manualLayout>
                  <c:x val="0"/>
                  <c:y val="-4.0404040404040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8A0-4A61-A412-7F0E028B7FFD}"/>
                </c:ext>
              </c:extLst>
            </c:dLbl>
            <c:dLbl>
              <c:idx val="2"/>
              <c:layout>
                <c:manualLayout>
                  <c:x val="0"/>
                  <c:y val="-3.17460317460317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8A0-4A61-A412-7F0E028B7FFD}"/>
                </c:ext>
              </c:extLst>
            </c:dLbl>
            <c:dLbl>
              <c:idx val="3"/>
              <c:layout>
                <c:manualLayout>
                  <c:x val="0"/>
                  <c:y val="-4.04040404040403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8A0-4A61-A412-7F0E028B7FFD}"/>
                </c:ext>
              </c:extLst>
            </c:dLbl>
            <c:dLbl>
              <c:idx val="5"/>
              <c:layout>
                <c:manualLayout>
                  <c:x val="0"/>
                  <c:y val="-2.59740259740259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8A0-4A61-A412-7F0E028B7FFD}"/>
                </c:ext>
              </c:extLst>
            </c:dLbl>
            <c:dLbl>
              <c:idx val="6"/>
              <c:layout>
                <c:manualLayout>
                  <c:x val="1.9723865877712033E-3"/>
                  <c:y val="-2.8860028860028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8A0-4A61-A412-7F0E028B7FFD}"/>
                </c:ext>
              </c:extLst>
            </c:dLbl>
            <c:dLbl>
              <c:idx val="7"/>
              <c:layout>
                <c:manualLayout>
                  <c:x val="0"/>
                  <c:y val="-3.17460317460317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8A0-4A61-A412-7F0E028B7FFD}"/>
                </c:ext>
              </c:extLst>
            </c:dLbl>
            <c:dLbl>
              <c:idx val="8"/>
              <c:layout>
                <c:manualLayout>
                  <c:x val="0"/>
                  <c:y val="-3.17460317460317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8A0-4A61-A412-7F0E028B7FFD}"/>
                </c:ext>
              </c:extLst>
            </c:dLbl>
            <c:dLbl>
              <c:idx val="9"/>
              <c:layout>
                <c:manualLayout>
                  <c:x val="-1.9723865877712033E-3"/>
                  <c:y val="-3.17460317460317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8A0-4A61-A412-7F0E028B7FFD}"/>
                </c:ext>
              </c:extLst>
            </c:dLbl>
            <c:dLbl>
              <c:idx val="10"/>
              <c:layout>
                <c:manualLayout>
                  <c:x val="3.9447731755424785E-3"/>
                  <c:y val="-3.46320346320346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8A0-4A61-A412-7F0E028B7F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'5'!$B$9:$B$19</c:f>
              <c:strCache>
                <c:ptCount val="11"/>
                <c:pt idx="0">
                  <c:v>総数 （1,895人）</c:v>
                </c:pt>
                <c:pt idx="2">
                  <c:v>男性（906人）</c:v>
                </c:pt>
                <c:pt idx="3">
                  <c:v>女性（989人）</c:v>
                </c:pt>
                <c:pt idx="5">
                  <c:v>18~29歳（203人）</c:v>
                </c:pt>
                <c:pt idx="6">
                  <c:v>30~39歳（209人）</c:v>
                </c:pt>
                <c:pt idx="7">
                  <c:v>40~49歳（306人）</c:v>
                </c:pt>
                <c:pt idx="8">
                  <c:v>50~59歳（333人）</c:v>
                </c:pt>
                <c:pt idx="9">
                  <c:v>60~69歳（312人）</c:v>
                </c:pt>
                <c:pt idx="10">
                  <c:v>70歳以上（532人）</c:v>
                </c:pt>
              </c:strCache>
            </c:strRef>
          </c:cat>
          <c:val>
            <c:numRef>
              <c:f>'5'!$E$9:$E$19</c:f>
              <c:numCache>
                <c:formatCode>General</c:formatCode>
                <c:ptCount val="11"/>
                <c:pt idx="0" formatCode="0.0">
                  <c:v>0.6</c:v>
                </c:pt>
                <c:pt idx="2" formatCode="0.0">
                  <c:v>0.2</c:v>
                </c:pt>
                <c:pt idx="3" formatCode="0.0">
                  <c:v>0.9</c:v>
                </c:pt>
                <c:pt idx="5" formatCode="0.0">
                  <c:v>0</c:v>
                </c:pt>
                <c:pt idx="6" formatCode="0.0">
                  <c:v>0</c:v>
                </c:pt>
                <c:pt idx="7" formatCode="0.0">
                  <c:v>0</c:v>
                </c:pt>
                <c:pt idx="8" formatCode="0.0">
                  <c:v>0.3</c:v>
                </c:pt>
                <c:pt idx="9" formatCode="0.0">
                  <c:v>0.3</c:v>
                </c:pt>
                <c:pt idx="10" formatCode="0.0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18A0-4A61-A412-7F0E028B7FFD}"/>
            </c:ext>
          </c:extLst>
        </c:ser>
        <c:ser>
          <c:idx val="3"/>
          <c:order val="3"/>
          <c:tx>
            <c:strRef>
              <c:f>'5'!$F$8</c:f>
              <c:strCache>
                <c:ptCount val="1"/>
                <c:pt idx="0">
                  <c:v>やや不満だ</c:v>
                </c:pt>
              </c:strCache>
            </c:strRef>
          </c:tx>
          <c:spPr>
            <a:solidFill>
              <a:srgbClr val="6475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C4518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18A0-4A61-A412-7F0E028B7FFD}"/>
              </c:ext>
            </c:extLst>
          </c:dPt>
          <c:dLbls>
            <c:dLbl>
              <c:idx val="0"/>
              <c:layout>
                <c:manualLayout>
                  <c:x val="1.6708261906609873E-2"/>
                  <c:y val="2.2980729279655252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18A0-4A61-A412-7F0E028B7FFD}"/>
                </c:ext>
              </c:extLst>
            </c:dLbl>
            <c:dLbl>
              <c:idx val="2"/>
              <c:layout>
                <c:manualLayout>
                  <c:x val="2.0885327383262379E-2"/>
                  <c:y val="2.2980729279655252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18A0-4A61-A412-7F0E028B7FFD}"/>
                </c:ext>
              </c:extLst>
            </c:dLbl>
            <c:dLbl>
              <c:idx val="3"/>
              <c:layout>
                <c:manualLayout>
                  <c:x val="2.0885327383262379E-2"/>
                  <c:y val="-2.91832281122336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18A0-4A61-A412-7F0E028B7FFD}"/>
                </c:ext>
              </c:extLst>
            </c:dLbl>
            <c:dLbl>
              <c:idx val="5"/>
              <c:layout>
                <c:manualLayout>
                  <c:x val="1.87967946449362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18A0-4A61-A412-7F0E028B7FFD}"/>
                </c:ext>
              </c:extLst>
            </c:dLbl>
            <c:dLbl>
              <c:idx val="6"/>
              <c:layout>
                <c:manualLayout>
                  <c:x val="1.87967946449362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18A0-4A61-A412-7F0E028B7FFD}"/>
                </c:ext>
              </c:extLst>
            </c:dLbl>
            <c:dLbl>
              <c:idx val="7"/>
              <c:layout>
                <c:manualLayout>
                  <c:x val="1.670826190661002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18A0-4A61-A412-7F0E028B7FFD}"/>
                </c:ext>
              </c:extLst>
            </c:dLbl>
            <c:dLbl>
              <c:idx val="8"/>
              <c:layout>
                <c:manualLayout>
                  <c:x val="2.088532738326237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18A0-4A61-A412-7F0E028B7FFD}"/>
                </c:ext>
              </c:extLst>
            </c:dLbl>
            <c:dLbl>
              <c:idx val="9"/>
              <c:layout>
                <c:manualLayout>
                  <c:x val="1.879679464493628E-2"/>
                  <c:y val="2.2980729279655252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18A0-4A61-A412-7F0E028B7FFD}"/>
                </c:ext>
              </c:extLst>
            </c:dLbl>
            <c:dLbl>
              <c:idx val="10"/>
              <c:layout>
                <c:manualLayout>
                  <c:x val="1.6708261906610025E-2"/>
                  <c:y val="1.070123597963492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18A0-4A61-A412-7F0E028B7F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'5'!$B$9:$B$19</c:f>
              <c:strCache>
                <c:ptCount val="11"/>
                <c:pt idx="0">
                  <c:v>総数 （1,895人）</c:v>
                </c:pt>
                <c:pt idx="2">
                  <c:v>男性（906人）</c:v>
                </c:pt>
                <c:pt idx="3">
                  <c:v>女性（989人）</c:v>
                </c:pt>
                <c:pt idx="5">
                  <c:v>18~29歳（203人）</c:v>
                </c:pt>
                <c:pt idx="6">
                  <c:v>30~39歳（209人）</c:v>
                </c:pt>
                <c:pt idx="7">
                  <c:v>40~49歳（306人）</c:v>
                </c:pt>
                <c:pt idx="8">
                  <c:v>50~59歳（333人）</c:v>
                </c:pt>
                <c:pt idx="9">
                  <c:v>60~69歳（312人）</c:v>
                </c:pt>
                <c:pt idx="10">
                  <c:v>70歳以上（532人）</c:v>
                </c:pt>
              </c:strCache>
            </c:strRef>
          </c:cat>
          <c:val>
            <c:numRef>
              <c:f>'5'!$F$9:$F$19</c:f>
              <c:numCache>
                <c:formatCode>General</c:formatCode>
                <c:ptCount val="11"/>
                <c:pt idx="0" formatCode="0.0">
                  <c:v>28.7</c:v>
                </c:pt>
                <c:pt idx="2" formatCode="0.0">
                  <c:v>29.1</c:v>
                </c:pt>
                <c:pt idx="3" formatCode="0.0">
                  <c:v>28.3</c:v>
                </c:pt>
                <c:pt idx="5" formatCode="0.0">
                  <c:v>25.1</c:v>
                </c:pt>
                <c:pt idx="6" formatCode="0.0">
                  <c:v>23</c:v>
                </c:pt>
                <c:pt idx="7" formatCode="0.0">
                  <c:v>32</c:v>
                </c:pt>
                <c:pt idx="8" formatCode="0.0">
                  <c:v>34.5</c:v>
                </c:pt>
                <c:pt idx="9" formatCode="0.0">
                  <c:v>27.9</c:v>
                </c:pt>
                <c:pt idx="10" formatCode="0.0">
                  <c:v>27.3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18A0-4A61-A412-7F0E028B7FFD}"/>
            </c:ext>
          </c:extLst>
        </c:ser>
        <c:ser>
          <c:idx val="4"/>
          <c:order val="4"/>
          <c:tx>
            <c:strRef>
              <c:f>'5'!$G$8</c:f>
              <c:strCache>
                <c:ptCount val="1"/>
                <c:pt idx="0">
                  <c:v>不満だ</c:v>
                </c:pt>
              </c:strCache>
            </c:strRef>
          </c:tx>
          <c:spPr>
            <a:solidFill>
              <a:srgbClr val="ACB5D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C98B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18A0-4A61-A412-7F0E028B7FF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'5'!$B$9:$B$19</c:f>
              <c:strCache>
                <c:ptCount val="11"/>
                <c:pt idx="0">
                  <c:v>総数 （1,895人）</c:v>
                </c:pt>
                <c:pt idx="2">
                  <c:v>男性（906人）</c:v>
                </c:pt>
                <c:pt idx="3">
                  <c:v>女性（989人）</c:v>
                </c:pt>
                <c:pt idx="5">
                  <c:v>18~29歳（203人）</c:v>
                </c:pt>
                <c:pt idx="6">
                  <c:v>30~39歳（209人）</c:v>
                </c:pt>
                <c:pt idx="7">
                  <c:v>40~49歳（306人）</c:v>
                </c:pt>
                <c:pt idx="8">
                  <c:v>50~59歳（333人）</c:v>
                </c:pt>
                <c:pt idx="9">
                  <c:v>60~69歳（312人）</c:v>
                </c:pt>
                <c:pt idx="10">
                  <c:v>70歳以上（532人）</c:v>
                </c:pt>
              </c:strCache>
            </c:strRef>
          </c:cat>
          <c:val>
            <c:numRef>
              <c:f>'5'!$G$9:$G$19</c:f>
              <c:numCache>
                <c:formatCode>General</c:formatCode>
                <c:ptCount val="11"/>
                <c:pt idx="0" formatCode="0.0">
                  <c:v>8</c:v>
                </c:pt>
                <c:pt idx="2" formatCode="0.0">
                  <c:v>8.3000000000000007</c:v>
                </c:pt>
                <c:pt idx="3" formatCode="0.0">
                  <c:v>7.8</c:v>
                </c:pt>
                <c:pt idx="5" formatCode="0.0">
                  <c:v>7.4</c:v>
                </c:pt>
                <c:pt idx="6" formatCode="0.0">
                  <c:v>7.7</c:v>
                </c:pt>
                <c:pt idx="7" formatCode="0.0">
                  <c:v>8.8000000000000007</c:v>
                </c:pt>
                <c:pt idx="8" formatCode="0.0">
                  <c:v>11.4</c:v>
                </c:pt>
                <c:pt idx="9" formatCode="0.0">
                  <c:v>6.7</c:v>
                </c:pt>
                <c:pt idx="10" formatCode="0.0">
                  <c:v>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E-18A0-4A61-A412-7F0E028B7F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408581264"/>
        <c:axId val="408582912"/>
      </c:barChart>
      <c:catAx>
        <c:axId val="40858126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08582912"/>
        <c:crosses val="autoZero"/>
        <c:auto val="1"/>
        <c:lblAlgn val="ctr"/>
        <c:lblOffset val="100"/>
        <c:noMultiLvlLbl val="0"/>
      </c:catAx>
      <c:valAx>
        <c:axId val="408582912"/>
        <c:scaling>
          <c:orientation val="minMax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08581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9858456605187549"/>
          <c:y val="0.9162125592738668"/>
          <c:w val="0.63209061919083531"/>
          <c:h val="4.51206366583856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0.22242</cdr:x>
      <cdr:y>0.95981</cdr:y>
    </cdr:from>
    <cdr:to>
      <cdr:x>0.23286</cdr:x>
      <cdr:y>0.97423</cdr:y>
    </cdr:to>
    <cdr:sp macro="" textlink="">
      <cdr:nvSpPr>
        <cdr:cNvPr id="2" name="正方形/長方形 1">
          <a:extLst xmlns:a="http://schemas.openxmlformats.org/drawingml/2006/main">
            <a:ext uri="{FF2B5EF4-FFF2-40B4-BE49-F238E27FC236}">
              <a16:creationId xmlns:a16="http://schemas.microsoft.com/office/drawing/2014/main" id="{792EA60E-02FB-B49C-E0FB-214CE80220BA}"/>
            </a:ext>
          </a:extLst>
        </cdr:cNvPr>
        <cdr:cNvSpPr>
          <a:spLocks xmlns:a="http://schemas.openxmlformats.org/drawingml/2006/main" noChangeAspect="1"/>
        </cdr:cNvSpPr>
      </cdr:nvSpPr>
      <cdr:spPr>
        <a:xfrm xmlns:a="http://schemas.openxmlformats.org/drawingml/2006/main">
          <a:off x="1431783" y="4176586"/>
          <a:ext cx="67206" cy="62749"/>
        </a:xfrm>
        <a:prstGeom xmlns:a="http://schemas.openxmlformats.org/drawingml/2006/main" prst="rect">
          <a:avLst/>
        </a:prstGeom>
        <a:solidFill xmlns:a="http://schemas.openxmlformats.org/drawingml/2006/main">
          <a:srgbClr val="79001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0.36262</cdr:x>
      <cdr:y>0.95981</cdr:y>
    </cdr:from>
    <cdr:to>
      <cdr:x>0.37306</cdr:x>
      <cdr:y>0.97423</cdr:y>
    </cdr:to>
    <cdr:sp macro="" textlink="">
      <cdr:nvSpPr>
        <cdr:cNvPr id="3" name="正方形/長方形 2">
          <a:extLst xmlns:a="http://schemas.openxmlformats.org/drawingml/2006/main">
            <a:ext uri="{FF2B5EF4-FFF2-40B4-BE49-F238E27FC236}">
              <a16:creationId xmlns:a16="http://schemas.microsoft.com/office/drawing/2014/main" id="{7F5EB1ED-7608-8CA9-DE65-5C3265E88D44}"/>
            </a:ext>
          </a:extLst>
        </cdr:cNvPr>
        <cdr:cNvSpPr>
          <a:spLocks xmlns:a="http://schemas.openxmlformats.org/drawingml/2006/main" noChangeAspect="1"/>
        </cdr:cNvSpPr>
      </cdr:nvSpPr>
      <cdr:spPr>
        <a:xfrm xmlns:a="http://schemas.openxmlformats.org/drawingml/2006/main">
          <a:off x="2403228" y="4578597"/>
          <a:ext cx="69190" cy="68788"/>
        </a:xfrm>
        <a:prstGeom xmlns:a="http://schemas.openxmlformats.org/drawingml/2006/main" prst="rect">
          <a:avLst/>
        </a:prstGeom>
        <a:solidFill xmlns:a="http://schemas.openxmlformats.org/drawingml/2006/main">
          <a:srgbClr val="AF1D36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0.53726</cdr:x>
      <cdr:y>0.95981</cdr:y>
    </cdr:from>
    <cdr:to>
      <cdr:x>0.5477</cdr:x>
      <cdr:y>0.97423</cdr:y>
    </cdr:to>
    <cdr:sp macro="" textlink="">
      <cdr:nvSpPr>
        <cdr:cNvPr id="4" name="正方形/長方形 3">
          <a:extLst xmlns:a="http://schemas.openxmlformats.org/drawingml/2006/main">
            <a:ext uri="{FF2B5EF4-FFF2-40B4-BE49-F238E27FC236}">
              <a16:creationId xmlns:a16="http://schemas.microsoft.com/office/drawing/2014/main" id="{9857223E-39B6-0C19-1E41-C95ACD1B8362}"/>
            </a:ext>
          </a:extLst>
        </cdr:cNvPr>
        <cdr:cNvSpPr>
          <a:spLocks xmlns:a="http://schemas.openxmlformats.org/drawingml/2006/main" noChangeAspect="1"/>
        </cdr:cNvSpPr>
      </cdr:nvSpPr>
      <cdr:spPr>
        <a:xfrm xmlns:a="http://schemas.openxmlformats.org/drawingml/2006/main">
          <a:off x="3560668" y="4578597"/>
          <a:ext cx="69191" cy="68788"/>
        </a:xfrm>
        <a:prstGeom xmlns:a="http://schemas.openxmlformats.org/drawingml/2006/main" prst="rect">
          <a:avLst/>
        </a:prstGeom>
        <a:solidFill xmlns:a="http://schemas.openxmlformats.org/drawingml/2006/main">
          <a:srgbClr val="E7556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0.62606</cdr:x>
      <cdr:y>0.95981</cdr:y>
    </cdr:from>
    <cdr:to>
      <cdr:x>0.6365</cdr:x>
      <cdr:y>0.97423</cdr:y>
    </cdr:to>
    <cdr:sp macro="" textlink="">
      <cdr:nvSpPr>
        <cdr:cNvPr id="5" name="正方形/長方形 4">
          <a:extLst xmlns:a="http://schemas.openxmlformats.org/drawingml/2006/main">
            <a:ext uri="{FF2B5EF4-FFF2-40B4-BE49-F238E27FC236}">
              <a16:creationId xmlns:a16="http://schemas.microsoft.com/office/drawing/2014/main" id="{2C9C8860-81B3-AFE3-AE4F-230953472289}"/>
            </a:ext>
          </a:extLst>
        </cdr:cNvPr>
        <cdr:cNvSpPr>
          <a:spLocks xmlns:a="http://schemas.openxmlformats.org/drawingml/2006/main" noChangeAspect="1"/>
        </cdr:cNvSpPr>
      </cdr:nvSpPr>
      <cdr:spPr>
        <a:xfrm xmlns:a="http://schemas.openxmlformats.org/drawingml/2006/main">
          <a:off x="4149162" y="4578597"/>
          <a:ext cx="69190" cy="68788"/>
        </a:xfrm>
        <a:prstGeom xmlns:a="http://schemas.openxmlformats.org/drawingml/2006/main" prst="rect">
          <a:avLst/>
        </a:prstGeom>
        <a:solidFill xmlns:a="http://schemas.openxmlformats.org/drawingml/2006/main">
          <a:srgbClr val="C45184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0.00835</cdr:x>
      <cdr:y>0.26784</cdr:y>
    </cdr:from>
    <cdr:to>
      <cdr:x>0.19655</cdr:x>
      <cdr:y>0.33145</cdr:y>
    </cdr:to>
    <cdr:sp macro="" textlink="">
      <cdr:nvSpPr>
        <cdr:cNvPr id="6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8FDED8FB-8DE7-300A-8108-BD8047265FF5}"/>
            </a:ext>
          </a:extLst>
        </cdr:cNvPr>
        <cdr:cNvSpPr txBox="1"/>
      </cdr:nvSpPr>
      <cdr:spPr>
        <a:xfrm xmlns:a="http://schemas.openxmlformats.org/drawingml/2006/main">
          <a:off x="55249" y="1381035"/>
          <a:ext cx="1245263" cy="3279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性　］</a:t>
          </a:r>
        </a:p>
      </cdr:txBody>
    </cdr:sp>
  </cdr:relSizeAnchor>
  <cdr:relSizeAnchor xmlns:cdr="http://schemas.openxmlformats.org/drawingml/2006/chartDrawing">
    <cdr:from>
      <cdr:x>0.00835</cdr:x>
      <cdr:y>0.45354</cdr:y>
    </cdr:from>
    <cdr:to>
      <cdr:x>0.19655</cdr:x>
      <cdr:y>0.51714</cdr:y>
    </cdr:to>
    <cdr:sp macro="" textlink="">
      <cdr:nvSpPr>
        <cdr:cNvPr id="7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19C5EC22-D9B4-D426-5EC8-79B5683ED068}"/>
            </a:ext>
          </a:extLst>
        </cdr:cNvPr>
        <cdr:cNvSpPr txBox="1"/>
      </cdr:nvSpPr>
      <cdr:spPr>
        <a:xfrm xmlns:a="http://schemas.openxmlformats.org/drawingml/2006/main">
          <a:off x="55249" y="2338541"/>
          <a:ext cx="1245263" cy="3279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年齢　］</a:t>
          </a:r>
        </a:p>
      </cdr:txBody>
    </cdr:sp>
  </cdr:relSizeAnchor>
  <cdr:relSizeAnchor xmlns:cdr="http://schemas.openxmlformats.org/drawingml/2006/chartDrawing">
    <cdr:from>
      <cdr:x>0.03832</cdr:x>
      <cdr:y>0.16307</cdr:y>
    </cdr:from>
    <cdr:to>
      <cdr:x>0.2265</cdr:x>
      <cdr:y>0.22667</cdr:y>
    </cdr:to>
    <cdr:sp macro="" textlink="">
      <cdr:nvSpPr>
        <cdr:cNvPr id="8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162A6976-4333-3696-1F64-770A05FF8899}"/>
            </a:ext>
          </a:extLst>
        </cdr:cNvPr>
        <cdr:cNvSpPr txBox="1"/>
      </cdr:nvSpPr>
      <cdr:spPr>
        <a:xfrm xmlns:a="http://schemas.openxmlformats.org/drawingml/2006/main">
          <a:off x="253552" y="840827"/>
          <a:ext cx="1245131" cy="3279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（該当者数）</a:t>
          </a:r>
        </a:p>
      </cdr:txBody>
    </cdr:sp>
  </cdr:relSizeAnchor>
  <cdr:relSizeAnchor xmlns:cdr="http://schemas.openxmlformats.org/drawingml/2006/chartDrawing">
    <cdr:from>
      <cdr:x>0.7486</cdr:x>
      <cdr:y>0.95981</cdr:y>
    </cdr:from>
    <cdr:to>
      <cdr:x>0.75904</cdr:x>
      <cdr:y>0.97423</cdr:y>
    </cdr:to>
    <cdr:sp macro="" textlink="">
      <cdr:nvSpPr>
        <cdr:cNvPr id="10" name="正方形/長方形 9">
          <a:extLst xmlns:a="http://schemas.openxmlformats.org/drawingml/2006/main">
            <a:ext uri="{FF2B5EF4-FFF2-40B4-BE49-F238E27FC236}">
              <a16:creationId xmlns:a16="http://schemas.microsoft.com/office/drawing/2014/main" id="{6FA534A4-FC5C-E433-C3B8-200E2CEB220C}"/>
            </a:ext>
          </a:extLst>
        </cdr:cNvPr>
        <cdr:cNvSpPr>
          <a:spLocks xmlns:a="http://schemas.openxmlformats.org/drawingml/2006/main" noChangeAspect="1"/>
        </cdr:cNvSpPr>
      </cdr:nvSpPr>
      <cdr:spPr>
        <a:xfrm xmlns:a="http://schemas.openxmlformats.org/drawingml/2006/main">
          <a:off x="4961313" y="4578597"/>
          <a:ext cx="69191" cy="68788"/>
        </a:xfrm>
        <a:prstGeom xmlns:a="http://schemas.openxmlformats.org/drawingml/2006/main" prst="rect">
          <a:avLst/>
        </a:prstGeom>
        <a:solidFill xmlns:a="http://schemas.openxmlformats.org/drawingml/2006/main">
          <a:srgbClr val="DC98B6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0.1977</cdr:x>
      <cdr:y>0.18227</cdr:y>
    </cdr:from>
    <cdr:to>
      <cdr:x>0.66987</cdr:x>
      <cdr:y>0.2134</cdr:y>
    </cdr:to>
    <cdr:sp macro="" textlink="">
      <cdr:nvSpPr>
        <cdr:cNvPr id="11" name="右中かっこ 10">
          <a:extLst xmlns:a="http://schemas.openxmlformats.org/drawingml/2006/main">
            <a:ext uri="{FF2B5EF4-FFF2-40B4-BE49-F238E27FC236}">
              <a16:creationId xmlns:a16="http://schemas.microsoft.com/office/drawing/2014/main" id="{B2F3B7C3-9D55-B8A3-EC40-FB331F7C96C2}"/>
            </a:ext>
          </a:extLst>
        </cdr:cNvPr>
        <cdr:cNvSpPr/>
      </cdr:nvSpPr>
      <cdr:spPr>
        <a:xfrm xmlns:a="http://schemas.openxmlformats.org/drawingml/2006/main" rot="16200000">
          <a:off x="2789930" y="-542028"/>
          <a:ext cx="160544" cy="3124198"/>
        </a:xfrm>
        <a:prstGeom xmlns:a="http://schemas.openxmlformats.org/drawingml/2006/main" prst="rightBrace">
          <a:avLst/>
        </a:prstGeom>
        <a:ln xmlns:a="http://schemas.openxmlformats.org/drawingml/2006/main">
          <a:solidFill>
            <a:schemeClr val="tx1">
              <a:lumMod val="65000"/>
              <a:lumOff val="3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0.35764</cdr:x>
      <cdr:y>0.13318</cdr:y>
    </cdr:from>
    <cdr:to>
      <cdr:x>0.53227</cdr:x>
      <cdr:y>0.20054</cdr:y>
    </cdr:to>
    <cdr:sp macro="" textlink="">
      <cdr:nvSpPr>
        <cdr:cNvPr id="12" name="テキスト ボックス 2">
          <a:extLst xmlns:a="http://schemas.openxmlformats.org/drawingml/2006/main">
            <a:ext uri="{FF2B5EF4-FFF2-40B4-BE49-F238E27FC236}">
              <a16:creationId xmlns:a16="http://schemas.microsoft.com/office/drawing/2014/main" id="{87EA7647-0FD4-8B53-C238-891A4AFE8E88}"/>
            </a:ext>
          </a:extLst>
        </cdr:cNvPr>
        <cdr:cNvSpPr txBox="1"/>
      </cdr:nvSpPr>
      <cdr:spPr>
        <a:xfrm xmlns:a="http://schemas.openxmlformats.org/drawingml/2006/main">
          <a:off x="2366422" y="686715"/>
          <a:ext cx="1155475" cy="3473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満足（小計）</a:t>
          </a:r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62.7</a:t>
          </a:r>
          <a:endParaRPr lang="ja-JP" altLang="en-US" sz="9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0.74151</cdr:x>
      <cdr:y>0.13094</cdr:y>
    </cdr:from>
    <cdr:to>
      <cdr:x>0.91615</cdr:x>
      <cdr:y>0.1983</cdr:y>
    </cdr:to>
    <cdr:sp macro="" textlink="">
      <cdr:nvSpPr>
        <cdr:cNvPr id="14" name="テキスト ボックス 2">
          <a:extLst xmlns:a="http://schemas.openxmlformats.org/drawingml/2006/main">
            <a:ext uri="{FF2B5EF4-FFF2-40B4-BE49-F238E27FC236}">
              <a16:creationId xmlns:a16="http://schemas.microsoft.com/office/drawing/2014/main" id="{BAA20D1B-B32E-EEA1-79BA-F9B78EAE172A}"/>
            </a:ext>
          </a:extLst>
        </cdr:cNvPr>
        <cdr:cNvSpPr txBox="1"/>
      </cdr:nvSpPr>
      <cdr:spPr>
        <a:xfrm xmlns:a="http://schemas.openxmlformats.org/drawingml/2006/main">
          <a:off x="4906378" y="675133"/>
          <a:ext cx="1155541" cy="3473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不満（小計）</a:t>
          </a:r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36.7</a:t>
          </a:r>
          <a:endParaRPr lang="ja-JP" altLang="en-US" sz="9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0.67562</cdr:x>
      <cdr:y>0.1798</cdr:y>
    </cdr:from>
    <cdr:to>
      <cdr:x>0.95393</cdr:x>
      <cdr:y>0.21429</cdr:y>
    </cdr:to>
    <cdr:sp macro="" textlink="">
      <cdr:nvSpPr>
        <cdr:cNvPr id="15" name="右中かっこ 14">
          <a:extLst xmlns:a="http://schemas.openxmlformats.org/drawingml/2006/main">
            <a:ext uri="{FF2B5EF4-FFF2-40B4-BE49-F238E27FC236}">
              <a16:creationId xmlns:a16="http://schemas.microsoft.com/office/drawing/2014/main" id="{F94E14FD-5FC1-6D2C-D6C7-22BF411278D4}"/>
            </a:ext>
          </a:extLst>
        </cdr:cNvPr>
        <cdr:cNvSpPr/>
      </cdr:nvSpPr>
      <cdr:spPr>
        <a:xfrm xmlns:a="http://schemas.openxmlformats.org/drawingml/2006/main" rot="16200000">
          <a:off x="5302250" y="95249"/>
          <a:ext cx="177801" cy="1841499"/>
        </a:xfrm>
        <a:prstGeom xmlns:a="http://schemas.openxmlformats.org/drawingml/2006/main" prst="rightBrace">
          <a:avLst/>
        </a:prstGeom>
        <a:ln xmlns:a="http://schemas.openxmlformats.org/drawingml/2006/main">
          <a:solidFill>
            <a:schemeClr val="tx1">
              <a:lumMod val="65000"/>
              <a:lumOff val="3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ja-JP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4B90C-6A20-482C-A2CE-61F51AAA84E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33DE1-99A4-415D-A31A-E5041E8A53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164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4B90C-6A20-482C-A2CE-61F51AAA84E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33DE1-99A4-415D-A31A-E5041E8A53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1850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4B90C-6A20-482C-A2CE-61F51AAA84E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33DE1-99A4-415D-A31A-E5041E8A53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0869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7787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550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8227288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258029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09563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02218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24579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4B90C-6A20-482C-A2CE-61F51AAA84E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33DE1-99A4-415D-A31A-E5041E8A53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1171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4B90C-6A20-482C-A2CE-61F51AAA84E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33DE1-99A4-415D-A31A-E5041E8A53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8488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4B90C-6A20-482C-A2CE-61F51AAA84E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33DE1-99A4-415D-A31A-E5041E8A53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4282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4B90C-6A20-482C-A2CE-61F51AAA84E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33DE1-99A4-415D-A31A-E5041E8A53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7163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4B90C-6A20-482C-A2CE-61F51AAA84E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33DE1-99A4-415D-A31A-E5041E8A53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8697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4B90C-6A20-482C-A2CE-61F51AAA84E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33DE1-99A4-415D-A31A-E5041E8A53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2998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4B90C-6A20-482C-A2CE-61F51AAA84E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33DE1-99A4-415D-A31A-E5041E8A53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595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4B90C-6A20-482C-A2CE-61F51AAA84E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33DE1-99A4-415D-A31A-E5041E8A53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981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4B90C-6A20-482C-A2CE-61F51AAA84E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33DE1-99A4-415D-A31A-E5041E8A53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2919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68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D2288C82-2207-43C9-9410-708BC088CA9B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247775" y="1017587"/>
          <a:ext cx="6648450" cy="5375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4348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2022-09-14T08:48:24Z</dcterms:created>
  <dcterms:modified xsi:type="dcterms:W3CDTF">2022-09-14T08:48:24Z</dcterms:modified>
</cp:coreProperties>
</file>