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去年と比べた生活の向上感 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9274265795639897"/>
          <c:y val="0.12529592891797617"/>
          <c:w val="0.76297242024557654"/>
          <c:h val="0.7157305999609753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'1'!$C$8</c:f>
              <c:strCache>
                <c:ptCount val="1"/>
                <c:pt idx="0">
                  <c:v>向上している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781-4A00-8BF6-FCFFEC1A957D}"/>
              </c:ext>
            </c:extLst>
          </c:dPt>
          <c:dLbls>
            <c:dLbl>
              <c:idx val="0"/>
              <c:layout>
                <c:manualLayout>
                  <c:x val="2.0885327383262531E-3"/>
                  <c:y val="-3.7941184040710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81-4A00-8BF6-FCFFEC1A957D}"/>
                </c:ext>
              </c:extLst>
            </c:dLbl>
            <c:dLbl>
              <c:idx val="2"/>
              <c:layout>
                <c:manualLayout>
                  <c:x val="0"/>
                  <c:y val="-3.2104078803678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81-4A00-8BF6-FCFFEC1A957D}"/>
                </c:ext>
              </c:extLst>
            </c:dLbl>
            <c:dLbl>
              <c:idx val="3"/>
              <c:layout>
                <c:manualLayout>
                  <c:x val="2.0885327383262531E-3"/>
                  <c:y val="-4.0859736659227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81-4A00-8BF6-FCFFEC1A957D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D781-4A00-8BF6-FCFFEC1A957D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D781-4A00-8BF6-FCFFEC1A957D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D781-4A00-8BF6-FCFFEC1A957D}"/>
                </c:ext>
              </c:extLst>
            </c:dLbl>
            <c:dLbl>
              <c:idx val="8"/>
              <c:layout>
                <c:manualLayout>
                  <c:x val="8.3541309533050126E-3"/>
                  <c:y val="-2.918552618516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81-4A00-8BF6-FCFFEC1A957D}"/>
                </c:ext>
              </c:extLst>
            </c:dLbl>
            <c:dLbl>
              <c:idx val="9"/>
              <c:layout>
                <c:manualLayout>
                  <c:x val="1.0442663691631228E-2"/>
                  <c:y val="-2.918552618516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781-4A00-8BF6-FCFFEC1A957D}"/>
                </c:ext>
              </c:extLst>
            </c:dLbl>
            <c:dLbl>
              <c:idx val="10"/>
              <c:layout>
                <c:manualLayout>
                  <c:x val="1.2531196429957519E-2"/>
                  <c:y val="-3.2104078803678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781-4A00-8BF6-FCFFEC1A95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'1'!$C$9:$C$19</c:f>
              <c:numCache>
                <c:formatCode>General</c:formatCode>
                <c:ptCount val="11"/>
                <c:pt idx="0" formatCode="0.0">
                  <c:v>3.6</c:v>
                </c:pt>
                <c:pt idx="2" formatCode="0.0">
                  <c:v>3.9</c:v>
                </c:pt>
                <c:pt idx="3" formatCode="0.0">
                  <c:v>3.3</c:v>
                </c:pt>
                <c:pt idx="5" formatCode="0.0">
                  <c:v>6.4</c:v>
                </c:pt>
                <c:pt idx="6" formatCode="0.0">
                  <c:v>10.5</c:v>
                </c:pt>
                <c:pt idx="7" formatCode="0.0">
                  <c:v>4.2</c:v>
                </c:pt>
                <c:pt idx="8" formatCode="0.0">
                  <c:v>2.7</c:v>
                </c:pt>
                <c:pt idx="9" formatCode="0.0">
                  <c:v>1.6</c:v>
                </c:pt>
                <c:pt idx="10" formatCode="0.0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81-4A00-8BF6-FCFFEC1A957D}"/>
            </c:ext>
          </c:extLst>
        </c:ser>
        <c:ser>
          <c:idx val="1"/>
          <c:order val="1"/>
          <c:tx>
            <c:strRef>
              <c:f>'1'!$D$8</c:f>
              <c:strCache>
                <c:ptCount val="1"/>
                <c:pt idx="0">
                  <c:v>同じようなもの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D781-4A00-8BF6-FCFFEC1A957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'1'!$D$9:$D$19</c:f>
              <c:numCache>
                <c:formatCode>General</c:formatCode>
                <c:ptCount val="11"/>
                <c:pt idx="0" formatCode="0.0">
                  <c:v>70.2</c:v>
                </c:pt>
                <c:pt idx="2" formatCode="0.0">
                  <c:v>69.8</c:v>
                </c:pt>
                <c:pt idx="3" formatCode="0.0">
                  <c:v>70.7</c:v>
                </c:pt>
                <c:pt idx="5" formatCode="0.0">
                  <c:v>76.400000000000006</c:v>
                </c:pt>
                <c:pt idx="6" formatCode="0.0">
                  <c:v>70.3</c:v>
                </c:pt>
                <c:pt idx="7" formatCode="0.0">
                  <c:v>69.599999999999994</c:v>
                </c:pt>
                <c:pt idx="8" formatCode="0.0">
                  <c:v>71.5</c:v>
                </c:pt>
                <c:pt idx="9" formatCode="0.0">
                  <c:v>69.599999999999994</c:v>
                </c:pt>
                <c:pt idx="10" formatCode="0.0">
                  <c:v>67.900000000000006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781-4A00-8BF6-FCFFEC1A957D}"/>
            </c:ext>
          </c:extLst>
        </c:ser>
        <c:ser>
          <c:idx val="2"/>
          <c:order val="2"/>
          <c:tx>
            <c:strRef>
              <c:f>'1'!$E$8</c:f>
              <c:strCache>
                <c:ptCount val="1"/>
                <c:pt idx="0">
                  <c:v>低下している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D781-4A00-8BF6-FCFFEC1A957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'1'!$E$9:$E$19</c:f>
              <c:numCache>
                <c:formatCode>General</c:formatCode>
                <c:ptCount val="11"/>
                <c:pt idx="0" formatCode="0.0">
                  <c:v>25.9</c:v>
                </c:pt>
                <c:pt idx="2" formatCode="0.0">
                  <c:v>26</c:v>
                </c:pt>
                <c:pt idx="3" formatCode="0.0">
                  <c:v>25.8</c:v>
                </c:pt>
                <c:pt idx="5" formatCode="0.0">
                  <c:v>17.2</c:v>
                </c:pt>
                <c:pt idx="6" formatCode="0.0">
                  <c:v>19.100000000000001</c:v>
                </c:pt>
                <c:pt idx="7" formatCode="0.0">
                  <c:v>26.1</c:v>
                </c:pt>
                <c:pt idx="8" formatCode="0.0">
                  <c:v>25.5</c:v>
                </c:pt>
                <c:pt idx="9" formatCode="0.0">
                  <c:v>28.5</c:v>
                </c:pt>
                <c:pt idx="10" formatCode="0.0">
                  <c:v>30.5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781-4A00-8BF6-FCFFEC1A957D}"/>
            </c:ext>
          </c:extLst>
        </c:ser>
        <c:ser>
          <c:idx val="3"/>
          <c:order val="3"/>
          <c:tx>
            <c:strRef>
              <c:f>'1'!$F$8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D781-4A00-8BF6-FCFFEC1A957D}"/>
              </c:ext>
            </c:extLst>
          </c:dPt>
          <c:dLbls>
            <c:dLbl>
              <c:idx val="0"/>
              <c:layout>
                <c:manualLayout>
                  <c:x val="1.6708261906609873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781-4A00-8BF6-FCFFEC1A957D}"/>
                </c:ext>
              </c:extLst>
            </c:dLbl>
            <c:dLbl>
              <c:idx val="2"/>
              <c:layout>
                <c:manualLayout>
                  <c:x val="2.0885327383262379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781-4A00-8BF6-FCFFEC1A957D}"/>
                </c:ext>
              </c:extLst>
            </c:dLbl>
            <c:dLbl>
              <c:idx val="3"/>
              <c:layout>
                <c:manualLayout>
                  <c:x val="2.0885327383262379E-2"/>
                  <c:y val="-2.91832281122336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781-4A00-8BF6-FCFFEC1A957D}"/>
                </c:ext>
              </c:extLst>
            </c:dLbl>
            <c:dLbl>
              <c:idx val="5"/>
              <c:layout>
                <c:manualLayout>
                  <c:x val="1.8796794644936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781-4A00-8BF6-FCFFEC1A957D}"/>
                </c:ext>
              </c:extLst>
            </c:dLbl>
            <c:dLbl>
              <c:idx val="6"/>
              <c:layout>
                <c:manualLayout>
                  <c:x val="1.8796794644936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781-4A00-8BF6-FCFFEC1A957D}"/>
                </c:ext>
              </c:extLst>
            </c:dLbl>
            <c:dLbl>
              <c:idx val="7"/>
              <c:layout>
                <c:manualLayout>
                  <c:x val="1.67082619066100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781-4A00-8BF6-FCFFEC1A957D}"/>
                </c:ext>
              </c:extLst>
            </c:dLbl>
            <c:dLbl>
              <c:idx val="8"/>
              <c:layout>
                <c:manualLayout>
                  <c:x val="2.08853273832623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781-4A00-8BF6-FCFFEC1A957D}"/>
                </c:ext>
              </c:extLst>
            </c:dLbl>
            <c:dLbl>
              <c:idx val="9"/>
              <c:layout>
                <c:manualLayout>
                  <c:x val="1.879679464493628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781-4A00-8BF6-FCFFEC1A957D}"/>
                </c:ext>
              </c:extLst>
            </c:dLbl>
            <c:dLbl>
              <c:idx val="10"/>
              <c:layout>
                <c:manualLayout>
                  <c:x val="1.6708261906610025E-2"/>
                  <c:y val="1.07012359796349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781-4A00-8BF6-FCFFEC1A95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'1'!$F$9:$F$19</c:f>
              <c:numCache>
                <c:formatCode>General</c:formatCode>
                <c:ptCount val="11"/>
                <c:pt idx="0" formatCode="0.0">
                  <c:v>0.3</c:v>
                </c:pt>
                <c:pt idx="2" formatCode="0.0">
                  <c:v>0.3</c:v>
                </c:pt>
                <c:pt idx="3" formatCode="0.0">
                  <c:v>0.2</c:v>
                </c:pt>
                <c:pt idx="5" formatCode="0.0">
                  <c:v>0</c:v>
                </c:pt>
                <c:pt idx="6" formatCode="0.0">
                  <c:v>0</c:v>
                </c:pt>
                <c:pt idx="7" formatCode="0.0">
                  <c:v>0</c:v>
                </c:pt>
                <c:pt idx="8" formatCode="0.0">
                  <c:v>0.3</c:v>
                </c:pt>
                <c:pt idx="9" formatCode="0.0">
                  <c:v>0.3</c:v>
                </c:pt>
                <c:pt idx="10" formatCode="0.0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D781-4A00-8BF6-FCFFEC1A95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08581264"/>
        <c:axId val="408582912"/>
      </c:barChart>
      <c:catAx>
        <c:axId val="4085812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582912"/>
        <c:crosses val="autoZero"/>
        <c:auto val="1"/>
        <c:lblAlgn val="ctr"/>
        <c:lblOffset val="100"/>
        <c:noMultiLvlLbl val="0"/>
      </c:catAx>
      <c:valAx>
        <c:axId val="408582912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58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858456605187549"/>
          <c:y val="0.9162125592738668"/>
          <c:w val="0.59948549806668494"/>
          <c:h val="4.87016395677813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0.22576</cdr:x>
      <cdr:y>0.95981</cdr:y>
    </cdr:from>
    <cdr:to>
      <cdr:x>0.2362</cdr:x>
      <cdr:y>0.97423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792EA60E-02FB-B49C-E0FB-214CE80220BA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1361034" y="4257653"/>
          <a:ext cx="62957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0.37948</cdr:x>
      <cdr:y>0.95981</cdr:y>
    </cdr:from>
    <cdr:to>
      <cdr:x>0.38992</cdr:x>
      <cdr:y>0.97423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7F5EB1ED-7608-8CA9-DE65-5C3265E88D44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2287791" y="4257653"/>
          <a:ext cx="62957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0.55353</cdr:x>
      <cdr:y>0.95981</cdr:y>
    </cdr:from>
    <cdr:to>
      <cdr:x>0.56397</cdr:x>
      <cdr:y>0.97423</cdr:y>
    </cdr:to>
    <cdr:sp macro="" textlink="">
      <cdr:nvSpPr>
        <cdr:cNvPr id="4" name="正方形/長方形 3">
          <a:extLst xmlns:a="http://schemas.openxmlformats.org/drawingml/2006/main">
            <a:ext uri="{FF2B5EF4-FFF2-40B4-BE49-F238E27FC236}">
              <a16:creationId xmlns:a16="http://schemas.microsoft.com/office/drawing/2014/main" id="{9857223E-39B6-0C19-1E41-C95ACD1B8362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3337134" y="4257653"/>
          <a:ext cx="62957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0.70807</cdr:x>
      <cdr:y>0.95981</cdr:y>
    </cdr:from>
    <cdr:to>
      <cdr:x>0.71851</cdr:x>
      <cdr:y>0.97423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2C9C8860-81B3-AFE3-AE4F-230953472289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4268794" y="4257653"/>
          <a:ext cx="62957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C4518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0.00835</cdr:x>
      <cdr:y>0.19304</cdr:y>
    </cdr:from>
    <cdr:to>
      <cdr:x>0.19655</cdr:x>
      <cdr:y>0.25665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FDED8FB-8DE7-300A-8108-BD8047265FF5}"/>
            </a:ext>
          </a:extLst>
        </cdr:cNvPr>
        <cdr:cNvSpPr txBox="1"/>
      </cdr:nvSpPr>
      <cdr:spPr>
        <a:xfrm xmlns:a="http://schemas.openxmlformats.org/drawingml/2006/main">
          <a:off x="50800" y="840010"/>
          <a:ext cx="1144370" cy="2767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0.00835</cdr:x>
      <cdr:y>0.39478</cdr:y>
    </cdr:from>
    <cdr:to>
      <cdr:x>0.19655</cdr:x>
      <cdr:y>0.45838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9C5EC22-D9B4-D426-5EC8-79B5683ED068}"/>
            </a:ext>
          </a:extLst>
        </cdr:cNvPr>
        <cdr:cNvSpPr txBox="1"/>
      </cdr:nvSpPr>
      <cdr:spPr>
        <a:xfrm xmlns:a="http://schemas.openxmlformats.org/drawingml/2006/main">
          <a:off x="50800" y="1717888"/>
          <a:ext cx="1144370" cy="2767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0.03448</cdr:x>
      <cdr:y>0.07103</cdr:y>
    </cdr:from>
    <cdr:to>
      <cdr:x>0.22266</cdr:x>
      <cdr:y>0.13463</cdr:y>
    </cdr:to>
    <cdr:sp macro="" textlink="">
      <cdr:nvSpPr>
        <cdr:cNvPr id="8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62A6976-4333-3696-1F64-770A05FF8899}"/>
            </a:ext>
          </a:extLst>
        </cdr:cNvPr>
        <cdr:cNvSpPr txBox="1"/>
      </cdr:nvSpPr>
      <cdr:spPr>
        <a:xfrm xmlns:a="http://schemas.openxmlformats.org/drawingml/2006/main">
          <a:off x="209654" y="309105"/>
          <a:ext cx="1144307" cy="2767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6FF7-5C9F-4A1D-896A-37EFF0E83DA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5E91-7DD6-4B90-BFBE-392E84CD5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598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6FF7-5C9F-4A1D-896A-37EFF0E83DA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5E91-7DD6-4B90-BFBE-392E84CD5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03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6FF7-5C9F-4A1D-896A-37EFF0E83DA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5E91-7DD6-4B90-BFBE-392E84CD5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157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886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4059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95215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237469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40881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09232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0060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6FF7-5C9F-4A1D-896A-37EFF0E83DA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5E91-7DD6-4B90-BFBE-392E84CD5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102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6FF7-5C9F-4A1D-896A-37EFF0E83DA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5E91-7DD6-4B90-BFBE-392E84CD5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0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6FF7-5C9F-4A1D-896A-37EFF0E83DA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5E91-7DD6-4B90-BFBE-392E84CD5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65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6FF7-5C9F-4A1D-896A-37EFF0E83DA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5E91-7DD6-4B90-BFBE-392E84CD5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65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6FF7-5C9F-4A1D-896A-37EFF0E83DA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5E91-7DD6-4B90-BFBE-392E84CD5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935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6FF7-5C9F-4A1D-896A-37EFF0E83DA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5E91-7DD6-4B90-BFBE-392E84CD5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643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6FF7-5C9F-4A1D-896A-37EFF0E83DA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5E91-7DD6-4B90-BFBE-392E84CD5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49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6FF7-5C9F-4A1D-896A-37EFF0E83DA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5E91-7DD6-4B90-BFBE-392E84CD5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160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E6FF7-5C9F-4A1D-896A-37EFF0E83DA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C5E91-7DD6-4B90-BFBE-392E84CD5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11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7B5BAF13-3A65-418E-AF38-BE007EBD1F6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38287" y="1138237"/>
          <a:ext cx="6067425" cy="458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487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2022-09-14T08:48:19Z</dcterms:created>
  <dcterms:modified xsi:type="dcterms:W3CDTF">2022-09-14T08:48:19Z</dcterms:modified>
</cp:coreProperties>
</file>